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32"/>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8" r:id="rId23"/>
    <p:sldId id="277" r:id="rId24"/>
    <p:sldId id="279" r:id="rId25"/>
    <p:sldId id="280" r:id="rId26"/>
    <p:sldId id="281" r:id="rId27"/>
    <p:sldId id="282" r:id="rId28"/>
    <p:sldId id="283" r:id="rId29"/>
    <p:sldId id="284" r:id="rId30"/>
    <p:sldId id="285" r:id="rId31"/>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2A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F88C43-A88D-461E-85D1-BC4C07BB11C7}" v="8" dt="2026-09-07T01:23:11.729"/>
  </p1510:revLst>
</p1510:revInfo>
</file>

<file path=ppt/tableStyles.xml><?xml version="1.0" encoding="utf-8"?>
<a:tblStyleLst xmlns:a="http://schemas.openxmlformats.org/drawingml/2006/main" def="{08E8BE59-C026-43F2-B8DF-AEE6908A0065}">
  <a:tblStyle styleId="{08E8BE59-C026-43F2-B8DF-AEE6908A006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rick Weaver" userId="eb9cd59721dcac91" providerId="LiveId" clId="{246B4A3D-D13A-419B-A596-760EF85DCE28}"/>
    <pc:docChg chg="addSld modSld">
      <pc:chgData name="Garrick Weaver" userId="eb9cd59721dcac91" providerId="LiveId" clId="{246B4A3D-D13A-419B-A596-760EF85DCE28}" dt="2026-09-07T01:23:11.721" v="7"/>
      <pc:docMkLst>
        <pc:docMk/>
      </pc:docMkLst>
      <pc:sldChg chg="add setBg">
        <pc:chgData name="Garrick Weaver" userId="eb9cd59721dcac91" providerId="LiveId" clId="{246B4A3D-D13A-419B-A596-760EF85DCE28}" dt="2026-09-07T01:19:49.471" v="0"/>
        <pc:sldMkLst>
          <pc:docMk/>
          <pc:sldMk cId="1055328314" sldId="275"/>
        </pc:sldMkLst>
      </pc:sldChg>
      <pc:sldChg chg="add setBg">
        <pc:chgData name="Garrick Weaver" userId="eb9cd59721dcac91" providerId="LiveId" clId="{246B4A3D-D13A-419B-A596-760EF85DCE28}" dt="2026-09-07T01:20:13.744" v="1"/>
        <pc:sldMkLst>
          <pc:docMk/>
          <pc:sldMk cId="3038302927" sldId="276"/>
        </pc:sldMkLst>
      </pc:sldChg>
      <pc:sldChg chg="add setBg">
        <pc:chgData name="Garrick Weaver" userId="eb9cd59721dcac91" providerId="LiveId" clId="{246B4A3D-D13A-419B-A596-760EF85DCE28}" dt="2026-09-07T01:20:54.883" v="2"/>
        <pc:sldMkLst>
          <pc:docMk/>
          <pc:sldMk cId="2289086304" sldId="277"/>
        </pc:sldMkLst>
      </pc:sldChg>
      <pc:sldChg chg="add setBg">
        <pc:chgData name="Garrick Weaver" userId="eb9cd59721dcac91" providerId="LiveId" clId="{246B4A3D-D13A-419B-A596-760EF85DCE28}" dt="2026-09-07T01:21:18.299" v="3"/>
        <pc:sldMkLst>
          <pc:docMk/>
          <pc:sldMk cId="3971016072" sldId="278"/>
        </pc:sldMkLst>
      </pc:sldChg>
      <pc:sldChg chg="add setBg">
        <pc:chgData name="Garrick Weaver" userId="eb9cd59721dcac91" providerId="LiveId" clId="{246B4A3D-D13A-419B-A596-760EF85DCE28}" dt="2026-09-07T01:21:34.366" v="4"/>
        <pc:sldMkLst>
          <pc:docMk/>
          <pc:sldMk cId="1314855568" sldId="279"/>
        </pc:sldMkLst>
      </pc:sldChg>
      <pc:sldChg chg="add setBg">
        <pc:chgData name="Garrick Weaver" userId="eb9cd59721dcac91" providerId="LiveId" clId="{246B4A3D-D13A-419B-A596-760EF85DCE28}" dt="2026-09-07T01:22:14.889" v="5"/>
        <pc:sldMkLst>
          <pc:docMk/>
          <pc:sldMk cId="3542725013" sldId="280"/>
        </pc:sldMkLst>
      </pc:sldChg>
      <pc:sldChg chg="add setBg">
        <pc:chgData name="Garrick Weaver" userId="eb9cd59721dcac91" providerId="LiveId" clId="{246B4A3D-D13A-419B-A596-760EF85DCE28}" dt="2026-09-07T01:22:42.486" v="6"/>
        <pc:sldMkLst>
          <pc:docMk/>
          <pc:sldMk cId="1646373165" sldId="281"/>
        </pc:sldMkLst>
      </pc:sldChg>
      <pc:sldChg chg="add setBg">
        <pc:chgData name="Garrick Weaver" userId="eb9cd59721dcac91" providerId="LiveId" clId="{246B4A3D-D13A-419B-A596-760EF85DCE28}" dt="2026-09-07T01:22:42.486" v="6"/>
        <pc:sldMkLst>
          <pc:docMk/>
          <pc:sldMk cId="2368696737" sldId="282"/>
        </pc:sldMkLst>
      </pc:sldChg>
      <pc:sldChg chg="add setBg">
        <pc:chgData name="Garrick Weaver" userId="eb9cd59721dcac91" providerId="LiveId" clId="{246B4A3D-D13A-419B-A596-760EF85DCE28}" dt="2026-09-07T01:22:42.486" v="6"/>
        <pc:sldMkLst>
          <pc:docMk/>
          <pc:sldMk cId="4038408125" sldId="283"/>
        </pc:sldMkLst>
      </pc:sldChg>
      <pc:sldChg chg="add setBg">
        <pc:chgData name="Garrick Weaver" userId="eb9cd59721dcac91" providerId="LiveId" clId="{246B4A3D-D13A-419B-A596-760EF85DCE28}" dt="2026-09-07T01:23:11.721" v="7"/>
        <pc:sldMkLst>
          <pc:docMk/>
          <pc:sldMk cId="1792081" sldId="284"/>
        </pc:sldMkLst>
      </pc:sldChg>
      <pc:sldChg chg="add setBg">
        <pc:chgData name="Garrick Weaver" userId="eb9cd59721dcac91" providerId="LiveId" clId="{246B4A3D-D13A-419B-A596-760EF85DCE28}" dt="2026-09-07T01:23:11.721" v="7"/>
        <pc:sldMkLst>
          <pc:docMk/>
          <pc:sldMk cId="2791536440" sldId="28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15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2000" b="0" cap="none" dirty="0">
                <a:solidFill>
                  <a:schemeClr val="tx1"/>
                </a:solidFill>
                <a:latin typeface="Calibri" panose="020F0502020204030204" pitchFamily="34" charset="0"/>
                <a:ea typeface="Calibri" panose="020F0502020204030204" pitchFamily="34" charset="0"/>
                <a:cs typeface="Calibri" panose="020F0502020204030204" pitchFamily="34" charset="0"/>
              </a:rPr>
              <a:t>Rachel Kohl Library Funding Per Resident, By Municipality, 2024</a:t>
            </a:r>
          </a:p>
        </c:rich>
      </c:tx>
      <c:overlay val="0"/>
      <c:spPr>
        <a:noFill/>
        <a:ln>
          <a:noFill/>
        </a:ln>
        <a:effectLst/>
      </c:spPr>
      <c:txPr>
        <a:bodyPr rot="0" spcFirstLastPara="1" vertOverflow="ellipsis" vert="horz" wrap="square" anchor="ctr" anchorCtr="1"/>
        <a:lstStyle/>
        <a:p>
          <a:pPr>
            <a:defRPr sz="2000" b="0" i="0" u="none" strike="noStrike" kern="1200" cap="none" spc="15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1588677307548001"/>
          <c:y val="0.22433558422272432"/>
          <c:w val="0.86333827203234526"/>
          <c:h val="0.61439703250216338"/>
        </c:manualLayout>
      </c:layout>
      <c:barChart>
        <c:barDir val="col"/>
        <c:grouping val="clustered"/>
        <c:varyColors val="0"/>
        <c:ser>
          <c:idx val="0"/>
          <c:order val="0"/>
          <c:tx>
            <c:strRef>
              <c:f>Sheet1!$B$1</c:f>
              <c:strCache>
                <c:ptCount val="1"/>
                <c:pt idx="0">
                  <c:v>$ per resident</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Chadds Ford</c:v>
                </c:pt>
                <c:pt idx="1">
                  <c:v>Bethel</c:v>
                </c:pt>
                <c:pt idx="2">
                  <c:v>Chester Heights</c:v>
                </c:pt>
                <c:pt idx="3">
                  <c:v>Thornbury</c:v>
                </c:pt>
                <c:pt idx="4">
                  <c:v>Concord</c:v>
                </c:pt>
                <c:pt idx="5">
                  <c:v>PA guidance</c:v>
                </c:pt>
              </c:strCache>
            </c:strRef>
          </c:cat>
          <c:val>
            <c:numRef>
              <c:f>Sheet1!$B$2:$B$7</c:f>
              <c:numCache>
                <c:formatCode>"$"#,##0.00</c:formatCode>
                <c:ptCount val="6"/>
                <c:pt idx="0">
                  <c:v>2.52</c:v>
                </c:pt>
                <c:pt idx="1">
                  <c:v>3.68</c:v>
                </c:pt>
                <c:pt idx="2">
                  <c:v>5.87</c:v>
                </c:pt>
                <c:pt idx="3">
                  <c:v>6.08</c:v>
                </c:pt>
                <c:pt idx="4">
                  <c:v>11.33</c:v>
                </c:pt>
                <c:pt idx="5">
                  <c:v>5</c:v>
                </c:pt>
              </c:numCache>
            </c:numRef>
          </c:val>
          <c:extLst>
            <c:ext xmlns:c16="http://schemas.microsoft.com/office/drawing/2014/chart" uri="{C3380CC4-5D6E-409C-BE32-E72D297353CC}">
              <c16:uniqueId val="{00000000-194B-4493-B95F-9983739067C4}"/>
            </c:ext>
          </c:extLst>
        </c:ser>
        <c:dLbls>
          <c:dLblPos val="outEnd"/>
          <c:showLegendKey val="0"/>
          <c:showVal val="1"/>
          <c:showCatName val="0"/>
          <c:showSerName val="0"/>
          <c:showPercent val="0"/>
          <c:showBubbleSize val="0"/>
        </c:dLbls>
        <c:gapWidth val="164"/>
        <c:overlap val="-22"/>
        <c:axId val="138527280"/>
        <c:axId val="145173616"/>
      </c:barChart>
      <c:catAx>
        <c:axId val="138527280"/>
        <c:scaling>
          <c:orientation val="minMax"/>
        </c:scaling>
        <c:delete val="1"/>
        <c:axPos val="b"/>
        <c:numFmt formatCode="General" sourceLinked="1"/>
        <c:majorTickMark val="none"/>
        <c:minorTickMark val="none"/>
        <c:tickLblPos val="nextTo"/>
        <c:crossAx val="145173616"/>
        <c:crosses val="autoZero"/>
        <c:auto val="1"/>
        <c:lblAlgn val="ctr"/>
        <c:lblOffset val="100"/>
        <c:noMultiLvlLbl val="0"/>
      </c:catAx>
      <c:valAx>
        <c:axId val="145173616"/>
        <c:scaling>
          <c:orientation val="minMax"/>
        </c:scaling>
        <c:delete val="0"/>
        <c:axPos val="l"/>
        <c:majorGridlines>
          <c:spPr>
            <a:ln>
              <a:solidFill>
                <a:schemeClr val="tx1">
                  <a:lumMod val="15000"/>
                  <a:lumOff val="85000"/>
                </a:schemeClr>
              </a:solidFill>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38527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 name="Google Shape;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 name="Google Shape;2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f5f1376fab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f5f1376fab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g3f5f1376fab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f6445ceeac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f6445ceeac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g3f6445ceeac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f5f1376fab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g3f5f1376fab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3f5f1376fab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a:extLst>
            <a:ext uri="{FF2B5EF4-FFF2-40B4-BE49-F238E27FC236}">
              <a16:creationId xmlns:a16="http://schemas.microsoft.com/office/drawing/2014/main" id="{D83DCB0F-F8A9-8DEF-FAA4-DE3DAAD87ED7}"/>
            </a:ext>
          </a:extLst>
        </p:cNvPr>
        <p:cNvGrpSpPr/>
        <p:nvPr/>
      </p:nvGrpSpPr>
      <p:grpSpPr>
        <a:xfrm>
          <a:off x="0" y="0"/>
          <a:ext cx="0" cy="0"/>
          <a:chOff x="0" y="0"/>
          <a:chExt cx="0" cy="0"/>
        </a:xfrm>
      </p:grpSpPr>
      <p:sp>
        <p:nvSpPr>
          <p:cNvPr id="345" name="Google Shape;345;p18:notes">
            <a:extLst>
              <a:ext uri="{FF2B5EF4-FFF2-40B4-BE49-F238E27FC236}">
                <a16:creationId xmlns:a16="http://schemas.microsoft.com/office/drawing/2014/main" id="{E980A389-A551-8654-233F-401C9AB144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8:notes">
            <a:extLst>
              <a:ext uri="{FF2B5EF4-FFF2-40B4-BE49-F238E27FC236}">
                <a16:creationId xmlns:a16="http://schemas.microsoft.com/office/drawing/2014/main" id="{BCF036B4-15CF-158E-2BAF-DB95D47BEF6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18:notes">
            <a:extLst>
              <a:ext uri="{FF2B5EF4-FFF2-40B4-BE49-F238E27FC236}">
                <a16:creationId xmlns:a16="http://schemas.microsoft.com/office/drawing/2014/main" id="{05F10C15-0944-BBBD-2168-49DE32C0EA0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8040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a:extLst>
            <a:ext uri="{FF2B5EF4-FFF2-40B4-BE49-F238E27FC236}">
              <a16:creationId xmlns:a16="http://schemas.microsoft.com/office/drawing/2014/main" id="{5D9E3D04-50ED-DA87-FD78-EFA289E53606}"/>
            </a:ext>
          </a:extLst>
        </p:cNvPr>
        <p:cNvGrpSpPr/>
        <p:nvPr/>
      </p:nvGrpSpPr>
      <p:grpSpPr>
        <a:xfrm>
          <a:off x="0" y="0"/>
          <a:ext cx="0" cy="0"/>
          <a:chOff x="0" y="0"/>
          <a:chExt cx="0" cy="0"/>
        </a:xfrm>
      </p:grpSpPr>
      <p:sp>
        <p:nvSpPr>
          <p:cNvPr id="308" name="Google Shape;308;p15:notes">
            <a:extLst>
              <a:ext uri="{FF2B5EF4-FFF2-40B4-BE49-F238E27FC236}">
                <a16:creationId xmlns:a16="http://schemas.microsoft.com/office/drawing/2014/main" id="{8CBDE94C-641C-3FE9-6A9A-3E6830DF678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5:notes">
            <a:extLst>
              <a:ext uri="{FF2B5EF4-FFF2-40B4-BE49-F238E27FC236}">
                <a16:creationId xmlns:a16="http://schemas.microsoft.com/office/drawing/2014/main" id="{4AC48F39-B535-3102-778C-03E6A11C010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5:notes">
            <a:extLst>
              <a:ext uri="{FF2B5EF4-FFF2-40B4-BE49-F238E27FC236}">
                <a16:creationId xmlns:a16="http://schemas.microsoft.com/office/drawing/2014/main" id="{B6324322-6175-8D2E-441B-D0C86575353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3543216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01BD5676-4CE0-5156-2C35-DF23665129F6}"/>
            </a:ext>
          </a:extLst>
        </p:cNvPr>
        <p:cNvGrpSpPr/>
        <p:nvPr/>
      </p:nvGrpSpPr>
      <p:grpSpPr>
        <a:xfrm>
          <a:off x="0" y="0"/>
          <a:ext cx="0" cy="0"/>
          <a:chOff x="0" y="0"/>
          <a:chExt cx="0" cy="0"/>
        </a:xfrm>
      </p:grpSpPr>
      <p:sp>
        <p:nvSpPr>
          <p:cNvPr id="327" name="Google Shape;327;p17:notes">
            <a:extLst>
              <a:ext uri="{FF2B5EF4-FFF2-40B4-BE49-F238E27FC236}">
                <a16:creationId xmlns:a16="http://schemas.microsoft.com/office/drawing/2014/main" id="{8E711EEC-B583-086B-8D61-0957D8AA2D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17:notes">
            <a:extLst>
              <a:ext uri="{FF2B5EF4-FFF2-40B4-BE49-F238E27FC236}">
                <a16:creationId xmlns:a16="http://schemas.microsoft.com/office/drawing/2014/main" id="{BCDE7A2E-E262-F8F2-2F07-1D1336F47BB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17:notes">
            <a:extLst>
              <a:ext uri="{FF2B5EF4-FFF2-40B4-BE49-F238E27FC236}">
                <a16:creationId xmlns:a16="http://schemas.microsoft.com/office/drawing/2014/main" id="{874B3630-27FC-C26A-BEDC-CD9390D412B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2038096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a:extLst>
            <a:ext uri="{FF2B5EF4-FFF2-40B4-BE49-F238E27FC236}">
              <a16:creationId xmlns:a16="http://schemas.microsoft.com/office/drawing/2014/main" id="{5AB78F7D-4991-A1D0-87A4-77E7BF89DCCC}"/>
            </a:ext>
          </a:extLst>
        </p:cNvPr>
        <p:cNvGrpSpPr/>
        <p:nvPr/>
      </p:nvGrpSpPr>
      <p:grpSpPr>
        <a:xfrm>
          <a:off x="0" y="0"/>
          <a:ext cx="0" cy="0"/>
          <a:chOff x="0" y="0"/>
          <a:chExt cx="0" cy="0"/>
        </a:xfrm>
      </p:grpSpPr>
      <p:sp>
        <p:nvSpPr>
          <p:cNvPr id="297" name="Google Shape;297;g3f5f1376fab_0_84:notes">
            <a:extLst>
              <a:ext uri="{FF2B5EF4-FFF2-40B4-BE49-F238E27FC236}">
                <a16:creationId xmlns:a16="http://schemas.microsoft.com/office/drawing/2014/main" id="{C9F0CF0C-4FC6-DF39-A4EC-B5E9999D76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g3f5f1376fab_0_84:notes">
            <a:extLst>
              <a:ext uri="{FF2B5EF4-FFF2-40B4-BE49-F238E27FC236}">
                <a16:creationId xmlns:a16="http://schemas.microsoft.com/office/drawing/2014/main" id="{04584D15-B5F5-3321-EFEE-F446648DDFF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3f5f1376fab_0_84:notes">
            <a:extLst>
              <a:ext uri="{FF2B5EF4-FFF2-40B4-BE49-F238E27FC236}">
                <a16:creationId xmlns:a16="http://schemas.microsoft.com/office/drawing/2014/main" id="{6C1B4B4D-6807-185B-92F9-91D2416BF82E}"/>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1406781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72DA3A42-AE29-E3A4-30D1-D6F464AAC8BE}"/>
            </a:ext>
          </a:extLst>
        </p:cNvPr>
        <p:cNvGrpSpPr/>
        <p:nvPr/>
      </p:nvGrpSpPr>
      <p:grpSpPr>
        <a:xfrm>
          <a:off x="0" y="0"/>
          <a:ext cx="0" cy="0"/>
          <a:chOff x="0" y="0"/>
          <a:chExt cx="0" cy="0"/>
        </a:xfrm>
      </p:grpSpPr>
      <p:sp>
        <p:nvSpPr>
          <p:cNvPr id="132" name="Google Shape;132;p6:notes">
            <a:extLst>
              <a:ext uri="{FF2B5EF4-FFF2-40B4-BE49-F238E27FC236}">
                <a16:creationId xmlns:a16="http://schemas.microsoft.com/office/drawing/2014/main" id="{5125B0B6-EC45-E9ED-1326-FE2019DC76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6:notes">
            <a:extLst>
              <a:ext uri="{FF2B5EF4-FFF2-40B4-BE49-F238E27FC236}">
                <a16:creationId xmlns:a16="http://schemas.microsoft.com/office/drawing/2014/main" id="{DC6EBAE1-D912-124C-4B91-A767231AEAC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6:notes">
            <a:extLst>
              <a:ext uri="{FF2B5EF4-FFF2-40B4-BE49-F238E27FC236}">
                <a16:creationId xmlns:a16="http://schemas.microsoft.com/office/drawing/2014/main" id="{7BCA084D-2F6D-A235-7DAA-E86F820342D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42580513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a:extLst>
            <a:ext uri="{FF2B5EF4-FFF2-40B4-BE49-F238E27FC236}">
              <a16:creationId xmlns:a16="http://schemas.microsoft.com/office/drawing/2014/main" id="{81A07775-8D6C-FA91-B803-CA5B9F879581}"/>
            </a:ext>
          </a:extLst>
        </p:cNvPr>
        <p:cNvGrpSpPr/>
        <p:nvPr/>
      </p:nvGrpSpPr>
      <p:grpSpPr>
        <a:xfrm>
          <a:off x="0" y="0"/>
          <a:ext cx="0" cy="0"/>
          <a:chOff x="0" y="0"/>
          <a:chExt cx="0" cy="0"/>
        </a:xfrm>
      </p:grpSpPr>
      <p:sp>
        <p:nvSpPr>
          <p:cNvPr id="48" name="Google Shape;48;p3:notes">
            <a:extLst>
              <a:ext uri="{FF2B5EF4-FFF2-40B4-BE49-F238E27FC236}">
                <a16:creationId xmlns:a16="http://schemas.microsoft.com/office/drawing/2014/main" id="{D6AA7202-068F-7ED3-EDAB-26878786FE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3:notes">
            <a:extLst>
              <a:ext uri="{FF2B5EF4-FFF2-40B4-BE49-F238E27FC236}">
                <a16:creationId xmlns:a16="http://schemas.microsoft.com/office/drawing/2014/main" id="{C9DACB19-E1CC-0414-4E37-5A482DC12A6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3:notes">
            <a:extLst>
              <a:ext uri="{FF2B5EF4-FFF2-40B4-BE49-F238E27FC236}">
                <a16:creationId xmlns:a16="http://schemas.microsoft.com/office/drawing/2014/main" id="{46572CC7-7696-BFFB-17F8-77B91294A31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4132599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a:extLst>
            <a:ext uri="{FF2B5EF4-FFF2-40B4-BE49-F238E27FC236}">
              <a16:creationId xmlns:a16="http://schemas.microsoft.com/office/drawing/2014/main" id="{079BCAC2-F8B1-AF57-B82D-AEDA4336E3A5}"/>
            </a:ext>
          </a:extLst>
        </p:cNvPr>
        <p:cNvGrpSpPr/>
        <p:nvPr/>
      </p:nvGrpSpPr>
      <p:grpSpPr>
        <a:xfrm>
          <a:off x="0" y="0"/>
          <a:ext cx="0" cy="0"/>
          <a:chOff x="0" y="0"/>
          <a:chExt cx="0" cy="0"/>
        </a:xfrm>
      </p:grpSpPr>
      <p:sp>
        <p:nvSpPr>
          <p:cNvPr id="78" name="Google Shape;78;g3f5f1376fab_0_20:notes">
            <a:extLst>
              <a:ext uri="{FF2B5EF4-FFF2-40B4-BE49-F238E27FC236}">
                <a16:creationId xmlns:a16="http://schemas.microsoft.com/office/drawing/2014/main" id="{CFE87FC5-3DC9-85B4-7853-F78C988F6B1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f5f1376fab_0_20:notes">
            <a:extLst>
              <a:ext uri="{FF2B5EF4-FFF2-40B4-BE49-F238E27FC236}">
                <a16:creationId xmlns:a16="http://schemas.microsoft.com/office/drawing/2014/main" id="{1523CD33-8D52-C917-0DAF-0A6A8EDFECF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g3f5f1376fab_0_20:notes">
            <a:extLst>
              <a:ext uri="{FF2B5EF4-FFF2-40B4-BE49-F238E27FC236}">
                <a16:creationId xmlns:a16="http://schemas.microsoft.com/office/drawing/2014/main" id="{74A67CD5-EB05-55FA-B3F0-182BECACDCA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1437704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a:extLst>
            <a:ext uri="{FF2B5EF4-FFF2-40B4-BE49-F238E27FC236}">
              <a16:creationId xmlns:a16="http://schemas.microsoft.com/office/drawing/2014/main" id="{67682E08-21AF-E3B3-7573-8B7C1235768A}"/>
            </a:ext>
          </a:extLst>
        </p:cNvPr>
        <p:cNvGrpSpPr/>
        <p:nvPr/>
      </p:nvGrpSpPr>
      <p:grpSpPr>
        <a:xfrm>
          <a:off x="0" y="0"/>
          <a:ext cx="0" cy="0"/>
          <a:chOff x="0" y="0"/>
          <a:chExt cx="0" cy="0"/>
        </a:xfrm>
      </p:grpSpPr>
      <p:sp>
        <p:nvSpPr>
          <p:cNvPr id="22" name="Google Shape;22;p2:notes">
            <a:extLst>
              <a:ext uri="{FF2B5EF4-FFF2-40B4-BE49-F238E27FC236}">
                <a16:creationId xmlns:a16="http://schemas.microsoft.com/office/drawing/2014/main" id="{FA1DA2B9-9401-1B9A-AD7E-CCCE3D30DE3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 name="Google Shape;23;p2:notes">
            <a:extLst>
              <a:ext uri="{FF2B5EF4-FFF2-40B4-BE49-F238E27FC236}">
                <a16:creationId xmlns:a16="http://schemas.microsoft.com/office/drawing/2014/main" id="{4FDAD8BE-672C-7988-D501-5C2C92902B9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 name="Google Shape;24;p2:notes">
            <a:extLst>
              <a:ext uri="{FF2B5EF4-FFF2-40B4-BE49-F238E27FC236}">
                <a16:creationId xmlns:a16="http://schemas.microsoft.com/office/drawing/2014/main" id="{BB772555-9043-889D-16C4-AE8B9366C01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3949265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a:extLst>
            <a:ext uri="{FF2B5EF4-FFF2-40B4-BE49-F238E27FC236}">
              <a16:creationId xmlns:a16="http://schemas.microsoft.com/office/drawing/2014/main" id="{DA944F8B-3E44-56C1-B5F8-D827DF775897}"/>
            </a:ext>
          </a:extLst>
        </p:cNvPr>
        <p:cNvGrpSpPr/>
        <p:nvPr/>
      </p:nvGrpSpPr>
      <p:grpSpPr>
        <a:xfrm>
          <a:off x="0" y="0"/>
          <a:ext cx="0" cy="0"/>
          <a:chOff x="0" y="0"/>
          <a:chExt cx="0" cy="0"/>
        </a:xfrm>
      </p:grpSpPr>
      <p:sp>
        <p:nvSpPr>
          <p:cNvPr id="263" name="Google Shape;263;p11:notes">
            <a:extLst>
              <a:ext uri="{FF2B5EF4-FFF2-40B4-BE49-F238E27FC236}">
                <a16:creationId xmlns:a16="http://schemas.microsoft.com/office/drawing/2014/main" id="{2330AE83-4F3F-99D9-5667-790B061AE4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1:notes">
            <a:extLst>
              <a:ext uri="{FF2B5EF4-FFF2-40B4-BE49-F238E27FC236}">
                <a16:creationId xmlns:a16="http://schemas.microsoft.com/office/drawing/2014/main" id="{E2CF9CA9-647E-141A-8D1B-C7218827C9C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1:notes">
            <a:extLst>
              <a:ext uri="{FF2B5EF4-FFF2-40B4-BE49-F238E27FC236}">
                <a16:creationId xmlns:a16="http://schemas.microsoft.com/office/drawing/2014/main" id="{D5E0843F-D427-0A6A-49A4-972CC2C556F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1316517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betheltwp.com/media/ArchiveCenter/Budget%20Meeting/2026/2026%20Approved%20Budget.pdf" TargetMode="External"/><Relationship Id="rId7" Type="http://schemas.openxmlformats.org/officeDocument/2006/relationships/hyperlink" Target="https://www.kohllibrary.org/wp-content/uploads/2022/01/Municipal-Funding-2020.xls"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www.delcolibraries.org/impact-report" TargetMode="External"/><Relationship Id="rId5" Type="http://schemas.openxmlformats.org/officeDocument/2006/relationships/hyperlink" Target="https://www.kohllibrary.org/wp-content/uploads/2025/02/RKCL-Audited-Financial-Statements-YE-12.31.2023-1.pdf" TargetMode="External"/><Relationship Id="rId4" Type="http://schemas.openxmlformats.org/officeDocument/2006/relationships/hyperlink" Target="https://www.youtube.com/watch?v=IHJDhvCd-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betheltwp.com/media/ArchiveCenter/Budget%20Meeting/2026/2026%20Approved%20Budget.pdf" TargetMode="External"/><Relationship Id="rId7" Type="http://schemas.openxmlformats.org/officeDocument/2006/relationships/hyperlink" Target="https://www.kohllibrary.org/wp-content/uploads/2022/01/Municipal-Funding-2020.xls"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delcolibraries.org/impact-report" TargetMode="External"/><Relationship Id="rId5" Type="http://schemas.openxmlformats.org/officeDocument/2006/relationships/hyperlink" Target="https://www.kohllibrary.org/wp-content/uploads/2025/02/RKCL-Audited-Financial-Statements-YE-12.31.2023-1.pdf" TargetMode="External"/><Relationship Id="rId4" Type="http://schemas.openxmlformats.org/officeDocument/2006/relationships/hyperlink" Target="https://www.youtube.com/watch?v=IHJDhvCd-N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Shape 15"/>
        <p:cNvGrpSpPr/>
        <p:nvPr/>
      </p:nvGrpSpPr>
      <p:grpSpPr>
        <a:xfrm>
          <a:off x="0" y="0"/>
          <a:ext cx="0" cy="0"/>
          <a:chOff x="0" y="0"/>
          <a:chExt cx="0" cy="0"/>
        </a:xfrm>
      </p:grpSpPr>
      <p:pic>
        <p:nvPicPr>
          <p:cNvPr id="16" name="Google Shape;16;p3" descr="/sessions/quirky-tender-cannon/mnt/outputs/deckbuild/assets/rkcl_aerial.jpg"/>
          <p:cNvPicPr preferRelativeResize="0"/>
          <p:nvPr/>
        </p:nvPicPr>
        <p:blipFill rotWithShape="1">
          <a:blip r:embed="rId3">
            <a:alphaModFix/>
          </a:blip>
          <a:srcRect/>
          <a:stretch/>
        </p:blipFill>
        <p:spPr>
          <a:xfrm>
            <a:off x="0" y="0"/>
            <a:ext cx="12191695" cy="6858000"/>
          </a:xfrm>
          <a:prstGeom prst="rect">
            <a:avLst/>
          </a:prstGeom>
          <a:noFill/>
          <a:ln>
            <a:noFill/>
          </a:ln>
        </p:spPr>
      </p:pic>
      <p:sp>
        <p:nvSpPr>
          <p:cNvPr id="17" name="Google Shape;17;p3"/>
          <p:cNvSpPr/>
          <p:nvPr/>
        </p:nvSpPr>
        <p:spPr>
          <a:xfrm>
            <a:off x="0" y="0"/>
            <a:ext cx="12191695" cy="6858000"/>
          </a:xfrm>
          <a:prstGeom prst="rect">
            <a:avLst/>
          </a:prstGeom>
          <a:solidFill>
            <a:srgbClr val="12213A">
              <a:alpha val="6784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640080" y="548640"/>
            <a:ext cx="2286000" cy="1051560"/>
          </a:xfrm>
          <a:prstGeom prst="roundRect">
            <a:avLst>
              <a:gd name="adj" fmla="val 6957"/>
            </a:avLst>
          </a:prstGeom>
          <a:solidFill>
            <a:srgbClr val="FFFFFF"/>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 name="Google Shape;19;p3" descr="/sessions/quirky-tender-cannon/mnt/outputs/deckbuild/assets/rkcl_logo.png"/>
          <p:cNvPicPr preferRelativeResize="0"/>
          <p:nvPr/>
        </p:nvPicPr>
        <p:blipFill rotWithShape="1">
          <a:blip r:embed="rId4">
            <a:alphaModFix/>
          </a:blip>
          <a:srcRect/>
          <a:stretch/>
        </p:blipFill>
        <p:spPr>
          <a:xfrm>
            <a:off x="777240" y="667512"/>
            <a:ext cx="2011680" cy="813816"/>
          </a:xfrm>
          <a:prstGeom prst="rect">
            <a:avLst/>
          </a:prstGeom>
          <a:noFill/>
          <a:ln>
            <a:noFill/>
          </a:ln>
        </p:spPr>
      </p:pic>
      <p:sp>
        <p:nvSpPr>
          <p:cNvPr id="20" name="Google Shape;20;p3"/>
          <p:cNvSpPr/>
          <p:nvPr/>
        </p:nvSpPr>
        <p:spPr>
          <a:xfrm>
            <a:off x="777240" y="3703320"/>
            <a:ext cx="10515600" cy="10515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4600"/>
              <a:buFont typeface="Cambria"/>
              <a:buNone/>
            </a:pPr>
            <a:r>
              <a:rPr lang="en-US" sz="5100" b="1" i="0" u="none" strike="noStrike" cap="none" dirty="0">
                <a:solidFill>
                  <a:srgbClr val="FFFFFF"/>
                </a:solidFill>
                <a:latin typeface="Cambria"/>
                <a:ea typeface="Cambria"/>
                <a:cs typeface="Cambria"/>
                <a:sym typeface="Cambria"/>
              </a:rPr>
              <a:t>Library Tax Referendum</a:t>
            </a:r>
            <a:endParaRPr sz="5100" b="0" i="0" u="none" strike="noStrike" cap="none" dirty="0">
              <a:solidFill>
                <a:schemeClr val="dk1"/>
              </a:solidFill>
              <a:latin typeface="Calibri"/>
              <a:ea typeface="Calibri"/>
              <a:cs typeface="Calibri"/>
              <a:sym typeface="Calibri"/>
            </a:endParaRPr>
          </a:p>
        </p:txBody>
      </p:sp>
      <p:sp>
        <p:nvSpPr>
          <p:cNvPr id="21" name="TextBox 20"/>
          <p:cNvSpPr txBox="1"/>
          <p:nvPr/>
        </p:nvSpPr>
        <p:spPr>
          <a:xfrm>
            <a:off x="777240" y="4892040"/>
            <a:ext cx="10515600" cy="822960"/>
          </a:xfrm>
          <a:prstGeom prst="rect">
            <a:avLst/>
          </a:prstGeom>
          <a:noFill/>
        </p:spPr>
        <p:txBody>
          <a:bodyPr wrap="square">
            <a:spAutoFit/>
          </a:bodyPr>
          <a:lstStyle/>
          <a:p>
            <a:r>
              <a:rPr sz="1700">
                <a:solidFill>
                  <a:srgbClr val="FFFFFF"/>
                </a:solidFill>
                <a:latin typeface="Cambria"/>
              </a:rPr>
              <a:t>Rachel Kohl Community Library  |  Resolution No. 2026-33
Bethel Township Board of Supervisors  |  August 11,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
        <p:cNvGrpSpPr/>
        <p:nvPr/>
      </p:nvGrpSpPr>
      <p:grpSpPr>
        <a:xfrm>
          <a:off x="0" y="0"/>
          <a:ext cx="0" cy="0"/>
          <a:chOff x="0" y="0"/>
          <a:chExt cx="0" cy="0"/>
        </a:xfrm>
      </p:grpSpPr>
      <p:sp>
        <p:nvSpPr>
          <p:cNvPr id="26" name="Google Shape;26;p4"/>
          <p:cNvSpPr/>
          <p:nvPr/>
        </p:nvSpPr>
        <p:spPr>
          <a:xfrm>
            <a:off x="583005" y="1701421"/>
            <a:ext cx="10908900" cy="1417200"/>
          </a:xfrm>
          <a:prstGeom prst="roundRect">
            <a:avLst>
              <a:gd name="adj" fmla="val 4516"/>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a:off x="794545" y="1998535"/>
            <a:ext cx="822900" cy="8229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 name="Google Shape;28;p4" descr="preencoded.png"/>
          <p:cNvPicPr preferRelativeResize="0"/>
          <p:nvPr/>
        </p:nvPicPr>
        <p:blipFill rotWithShape="1">
          <a:blip r:embed="rId3">
            <a:alphaModFix/>
          </a:blip>
          <a:srcRect/>
          <a:stretch/>
        </p:blipFill>
        <p:spPr>
          <a:xfrm>
            <a:off x="901530" y="2105495"/>
            <a:ext cx="608990" cy="608990"/>
          </a:xfrm>
          <a:prstGeom prst="rect">
            <a:avLst/>
          </a:prstGeom>
          <a:noFill/>
          <a:ln>
            <a:noFill/>
          </a:ln>
        </p:spPr>
      </p:pic>
      <p:sp>
        <p:nvSpPr>
          <p:cNvPr id="29" name="Google Shape;29;p4"/>
          <p:cNvSpPr/>
          <p:nvPr/>
        </p:nvSpPr>
        <p:spPr>
          <a:xfrm>
            <a:off x="2019225" y="1998546"/>
            <a:ext cx="91440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100"/>
              <a:buFont typeface="Cambria"/>
              <a:buNone/>
            </a:pPr>
            <a:r>
              <a:rPr lang="en-US" sz="2000" b="1" i="0" u="none" strike="noStrike" cap="none" dirty="0">
                <a:solidFill>
                  <a:srgbClr val="1B2A4A"/>
                </a:solidFill>
                <a:latin typeface="Cambria"/>
                <a:ea typeface="Cambria"/>
                <a:cs typeface="Cambria"/>
                <a:sym typeface="Cambria"/>
              </a:rPr>
              <a:t>Resolution 2026-33 would put one question on the November ballot: raise the library tax from .027 mills to .037 mills, $1.00 more per $100,000 of assessed value.</a:t>
            </a:r>
            <a:endParaRPr sz="2000" b="0" i="0" u="none" strike="noStrike" cap="none" dirty="0">
              <a:solidFill>
                <a:schemeClr val="dk1"/>
              </a:solidFill>
              <a:latin typeface="Calibri"/>
              <a:ea typeface="Calibri"/>
              <a:cs typeface="Calibri"/>
              <a:sym typeface="Calibri"/>
            </a:endParaRPr>
          </a:p>
        </p:txBody>
      </p:sp>
      <p:sp>
        <p:nvSpPr>
          <p:cNvPr id="30" name="Google Shape;30;p4"/>
          <p:cNvSpPr/>
          <p:nvPr/>
        </p:nvSpPr>
        <p:spPr>
          <a:xfrm>
            <a:off x="578549" y="316058"/>
            <a:ext cx="10899543" cy="868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i="0" u="none" strike="noStrike" cap="none" dirty="0">
                <a:solidFill>
                  <a:srgbClr val="1B2A4A"/>
                </a:solidFill>
                <a:latin typeface="Cambria"/>
                <a:ea typeface="Cambria"/>
                <a:cs typeface="Cambria"/>
                <a:sym typeface="Cambria"/>
              </a:rPr>
              <a:t>Should the Board Send a Proposed Library Tax Increase to Voters?</a:t>
            </a:r>
            <a:endParaRPr sz="2800" b="0" i="0" u="none" strike="noStrike" cap="none" dirty="0">
              <a:solidFill>
                <a:srgbClr val="000000"/>
              </a:solidFill>
              <a:latin typeface="Calibri"/>
              <a:ea typeface="Calibri"/>
              <a:cs typeface="Calibri"/>
              <a:sym typeface="Calibri"/>
            </a:endParaRPr>
          </a:p>
        </p:txBody>
      </p:sp>
      <p:sp>
        <p:nvSpPr>
          <p:cNvPr id="31" name="Google Shape;31;p4"/>
          <p:cNvSpPr/>
          <p:nvPr/>
        </p:nvSpPr>
        <p:spPr>
          <a:xfrm>
            <a:off x="596793" y="3770196"/>
            <a:ext cx="10881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libri"/>
              <a:buNone/>
            </a:pPr>
            <a:endParaRPr sz="2000" b="0" i="0" u="none" strike="noStrike" cap="none">
              <a:solidFill>
                <a:srgbClr val="000000"/>
              </a:solidFill>
              <a:latin typeface="Calibri"/>
              <a:ea typeface="Calibri"/>
              <a:cs typeface="Calibri"/>
              <a:sym typeface="Calibri"/>
            </a:endParaRPr>
          </a:p>
        </p:txBody>
      </p:sp>
      <p:sp>
        <p:nvSpPr>
          <p:cNvPr id="32" name="Google Shape;32;p4"/>
          <p:cNvSpPr/>
          <p:nvPr/>
        </p:nvSpPr>
        <p:spPr>
          <a:xfrm>
            <a:off x="578550" y="4345789"/>
            <a:ext cx="3492900" cy="2067000"/>
          </a:xfrm>
          <a:prstGeom prst="roundRect">
            <a:avLst>
              <a:gd name="adj" fmla="val 3333"/>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807142" y="4721003"/>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4;p4" descr="preencoded.png"/>
          <p:cNvPicPr preferRelativeResize="0"/>
          <p:nvPr/>
        </p:nvPicPr>
        <p:blipFill rotWithShape="1">
          <a:blip r:embed="rId4">
            <a:alphaModFix/>
          </a:blip>
          <a:srcRect/>
          <a:stretch/>
        </p:blipFill>
        <p:spPr>
          <a:xfrm>
            <a:off x="884410" y="4798270"/>
            <a:ext cx="439826" cy="439826"/>
          </a:xfrm>
          <a:prstGeom prst="rect">
            <a:avLst/>
          </a:prstGeom>
          <a:noFill/>
          <a:ln>
            <a:noFill/>
          </a:ln>
        </p:spPr>
      </p:pic>
      <p:sp>
        <p:nvSpPr>
          <p:cNvPr id="35" name="Google Shape;35;p4"/>
          <p:cNvSpPr/>
          <p:nvPr/>
        </p:nvSpPr>
        <p:spPr>
          <a:xfrm>
            <a:off x="1491495" y="4720838"/>
            <a:ext cx="24759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Use is high and rising</a:t>
            </a:r>
            <a:endParaRPr sz="1700" b="0" i="0" u="none" strike="noStrike" cap="none" dirty="0">
              <a:solidFill>
                <a:srgbClr val="000000"/>
              </a:solidFill>
              <a:latin typeface="Calibri"/>
              <a:ea typeface="Calibri"/>
              <a:cs typeface="Calibri"/>
              <a:sym typeface="Calibri"/>
            </a:endParaRPr>
          </a:p>
        </p:txBody>
      </p:sp>
      <p:sp>
        <p:nvSpPr>
          <p:cNvPr id="36" name="Google Shape;36;p4"/>
          <p:cNvSpPr/>
          <p:nvPr/>
        </p:nvSpPr>
        <p:spPr>
          <a:xfrm>
            <a:off x="730250" y="5361088"/>
            <a:ext cx="31125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Circulation and programs are up. Digital content has not replaced physical use.</a:t>
            </a:r>
            <a:endParaRPr sz="1600" b="0" i="0" u="none" strike="noStrike" cap="none" dirty="0">
              <a:solidFill>
                <a:srgbClr val="000000"/>
              </a:solidFill>
              <a:latin typeface="Calibri"/>
              <a:ea typeface="Calibri"/>
              <a:cs typeface="Calibri"/>
              <a:sym typeface="Calibri"/>
            </a:endParaRPr>
          </a:p>
        </p:txBody>
      </p:sp>
      <p:sp>
        <p:nvSpPr>
          <p:cNvPr id="37" name="Google Shape;37;p4"/>
          <p:cNvSpPr/>
          <p:nvPr/>
        </p:nvSpPr>
        <p:spPr>
          <a:xfrm>
            <a:off x="4291000" y="4345789"/>
            <a:ext cx="3492900" cy="2067000"/>
          </a:xfrm>
          <a:prstGeom prst="roundRect">
            <a:avLst>
              <a:gd name="adj" fmla="val 3333"/>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a:off x="4519607" y="4721003"/>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 name="Google Shape;39;p4" descr="preencoded.png"/>
          <p:cNvPicPr preferRelativeResize="0"/>
          <p:nvPr/>
        </p:nvPicPr>
        <p:blipFill rotWithShape="1">
          <a:blip r:embed="rId5">
            <a:alphaModFix/>
          </a:blip>
          <a:srcRect/>
          <a:stretch/>
        </p:blipFill>
        <p:spPr>
          <a:xfrm>
            <a:off x="4596874" y="4798270"/>
            <a:ext cx="439826" cy="439826"/>
          </a:xfrm>
          <a:prstGeom prst="rect">
            <a:avLst/>
          </a:prstGeom>
          <a:noFill/>
          <a:ln>
            <a:noFill/>
          </a:ln>
        </p:spPr>
      </p:pic>
      <p:sp>
        <p:nvSpPr>
          <p:cNvPr id="40" name="Google Shape;40;p4"/>
          <p:cNvSpPr/>
          <p:nvPr/>
        </p:nvSpPr>
        <p:spPr>
          <a:xfrm>
            <a:off x="5191174" y="4720838"/>
            <a:ext cx="23499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Funding falls short</a:t>
            </a:r>
            <a:endParaRPr sz="1700" b="0" i="0" u="none" strike="noStrike" cap="none" dirty="0">
              <a:solidFill>
                <a:srgbClr val="000000"/>
              </a:solidFill>
              <a:latin typeface="Calibri"/>
              <a:ea typeface="Calibri"/>
              <a:cs typeface="Calibri"/>
              <a:sym typeface="Calibri"/>
            </a:endParaRPr>
          </a:p>
        </p:txBody>
      </p:sp>
      <p:sp>
        <p:nvSpPr>
          <p:cNvPr id="41" name="Google Shape;41;p4"/>
          <p:cNvSpPr/>
          <p:nvPr/>
        </p:nvSpPr>
        <p:spPr>
          <a:xfrm>
            <a:off x="4519607" y="5361083"/>
            <a:ext cx="30357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Bethel funds the library below state guidance</a:t>
            </a:r>
            <a:r>
              <a:rPr lang="en-US" sz="1600" dirty="0">
                <a:solidFill>
                  <a:srgbClr val="1B2A4A"/>
                </a:solidFill>
                <a:latin typeface="Calibri"/>
                <a:ea typeface="Calibri"/>
                <a:cs typeface="Calibri"/>
                <a:sym typeface="Calibri"/>
              </a:rPr>
              <a:t> ($5/resident/</a:t>
            </a:r>
            <a:r>
              <a:rPr lang="en-US" sz="1600">
                <a:solidFill>
                  <a:srgbClr val="1B2A4A"/>
                </a:solidFill>
                <a:latin typeface="Calibri"/>
                <a:ea typeface="Calibri"/>
                <a:cs typeface="Calibri"/>
                <a:sym typeface="Calibri"/>
              </a:rPr>
              <a:t>year)</a:t>
            </a:r>
            <a:r>
              <a:rPr lang="en-US" sz="1600" b="0" i="0" u="none" strike="noStrike" cap="none">
                <a:solidFill>
                  <a:srgbClr val="1B2A4A"/>
                </a:solidFill>
                <a:latin typeface="Calibri"/>
                <a:ea typeface="Calibri"/>
                <a:cs typeface="Calibri"/>
                <a:sym typeface="Calibri"/>
              </a:rPr>
              <a:t>.</a:t>
            </a:r>
            <a:endParaRPr sz="1600" b="0" i="0" u="none" strike="noStrike" cap="none" dirty="0">
              <a:solidFill>
                <a:srgbClr val="000000"/>
              </a:solidFill>
              <a:latin typeface="Calibri"/>
              <a:ea typeface="Calibri"/>
              <a:cs typeface="Calibri"/>
              <a:sym typeface="Calibri"/>
            </a:endParaRPr>
          </a:p>
        </p:txBody>
      </p:sp>
      <p:sp>
        <p:nvSpPr>
          <p:cNvPr id="42" name="Google Shape;42;p4"/>
          <p:cNvSpPr/>
          <p:nvPr/>
        </p:nvSpPr>
        <p:spPr>
          <a:xfrm>
            <a:off x="8003475" y="4345789"/>
            <a:ext cx="3492900" cy="2067000"/>
          </a:xfrm>
          <a:prstGeom prst="roundRect">
            <a:avLst>
              <a:gd name="adj" fmla="val 3333"/>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8232071" y="4721003"/>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 name="Google Shape;44;p4" descr="preencoded.png"/>
          <p:cNvPicPr preferRelativeResize="0"/>
          <p:nvPr/>
        </p:nvPicPr>
        <p:blipFill rotWithShape="1">
          <a:blip r:embed="rId6">
            <a:alphaModFix/>
          </a:blip>
          <a:srcRect/>
          <a:stretch/>
        </p:blipFill>
        <p:spPr>
          <a:xfrm>
            <a:off x="8309338" y="4798270"/>
            <a:ext cx="439826" cy="439826"/>
          </a:xfrm>
          <a:prstGeom prst="rect">
            <a:avLst/>
          </a:prstGeom>
          <a:noFill/>
          <a:ln>
            <a:noFill/>
          </a:ln>
        </p:spPr>
      </p:pic>
      <p:sp>
        <p:nvSpPr>
          <p:cNvPr id="45" name="Google Shape;45;p4"/>
          <p:cNvSpPr/>
          <p:nvPr/>
        </p:nvSpPr>
        <p:spPr>
          <a:xfrm>
            <a:off x="8963600" y="4599338"/>
            <a:ext cx="2349900" cy="71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Repairs are being deferred</a:t>
            </a:r>
            <a:endParaRPr sz="1700" b="0" i="0" u="none" strike="noStrike" cap="none" dirty="0">
              <a:solidFill>
                <a:srgbClr val="000000"/>
              </a:solidFill>
              <a:latin typeface="Calibri"/>
              <a:ea typeface="Calibri"/>
              <a:cs typeface="Calibri"/>
              <a:sym typeface="Calibri"/>
            </a:endParaRPr>
          </a:p>
        </p:txBody>
      </p:sp>
      <p:sp>
        <p:nvSpPr>
          <p:cNvPr id="46" name="Google Shape;46;p4"/>
          <p:cNvSpPr/>
          <p:nvPr/>
        </p:nvSpPr>
        <p:spPr>
          <a:xfrm>
            <a:off x="8232071" y="5361083"/>
            <a:ext cx="30357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Roof, HVAC, and restroom work is postponed while monthly repair costs continue.</a:t>
            </a:r>
            <a:endParaRPr sz="1600" b="0" i="0" u="none" strike="noStrike" cap="none" dirty="0">
              <a:solidFill>
                <a:srgbClr val="000000"/>
              </a:solidFill>
              <a:latin typeface="Calibri"/>
              <a:ea typeface="Calibri"/>
              <a:cs typeface="Calibri"/>
              <a:sym typeface="Calibri"/>
            </a:endParaRPr>
          </a:p>
        </p:txBody>
      </p:sp>
      <p:sp>
        <p:nvSpPr>
          <p:cNvPr id="2" name="TextBox 1">
            <a:extLst>
              <a:ext uri="{FF2B5EF4-FFF2-40B4-BE49-F238E27FC236}">
                <a16:creationId xmlns:a16="http://schemas.microsoft.com/office/drawing/2014/main" id="{11C035F0-F670-D76D-F7C8-32B81D90A7C2}"/>
              </a:ext>
            </a:extLst>
          </p:cNvPr>
          <p:cNvSpPr txBox="1"/>
          <p:nvPr/>
        </p:nvSpPr>
        <p:spPr>
          <a:xfrm>
            <a:off x="610606" y="3563309"/>
            <a:ext cx="10881300" cy="369332"/>
          </a:xfrm>
          <a:prstGeom prst="rect">
            <a:avLst/>
          </a:prstGeom>
          <a:noFill/>
        </p:spPr>
        <p:txBody>
          <a:bodyPr wrap="square" rtlCol="0">
            <a:spAutoFit/>
          </a:bodyPr>
          <a:lstStyle/>
          <a:p>
            <a:r>
              <a:rPr lang="en-US" sz="1800" dirty="0"/>
              <a:t>Why an increase is being considered: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6"/>
        <p:cNvGrpSpPr/>
        <p:nvPr/>
      </p:nvGrpSpPr>
      <p:grpSpPr>
        <a:xfrm>
          <a:off x="0" y="0"/>
          <a:ext cx="0" cy="0"/>
          <a:chOff x="0" y="0"/>
          <a:chExt cx="0" cy="0"/>
        </a:xfrm>
      </p:grpSpPr>
      <p:sp>
        <p:nvSpPr>
          <p:cNvPr id="267" name="Google Shape;267;p15"/>
          <p:cNvSpPr/>
          <p:nvPr/>
        </p:nvSpPr>
        <p:spPr>
          <a:xfrm>
            <a:off x="655320" y="539466"/>
            <a:ext cx="1088136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i="0" u="none" strike="noStrike" cap="none" dirty="0">
                <a:solidFill>
                  <a:srgbClr val="1B2A4A"/>
                </a:solidFill>
                <a:latin typeface="Cambria"/>
                <a:ea typeface="Cambria"/>
                <a:cs typeface="Cambria"/>
                <a:sym typeface="Cambria"/>
              </a:rPr>
              <a:t>The Library Is an Independent Nonprofit That Five Municipalities Fund Together</a:t>
            </a:r>
            <a:endParaRPr sz="2800" b="0" i="0" u="none" strike="noStrike" cap="none" dirty="0">
              <a:solidFill>
                <a:schemeClr val="dk1"/>
              </a:solidFill>
              <a:latin typeface="Calibri"/>
              <a:ea typeface="Calibri"/>
              <a:cs typeface="Calibri"/>
              <a:sym typeface="Calibri"/>
            </a:endParaRPr>
          </a:p>
        </p:txBody>
      </p:sp>
      <p:pic>
        <p:nvPicPr>
          <p:cNvPr id="268" name="Google Shape;268;p15" descr="/sessions/quirky-tender-cannon/mnt/outputs/deckbuild/assets/rkcl_aerial.jpg"/>
          <p:cNvPicPr preferRelativeResize="0"/>
          <p:nvPr/>
        </p:nvPicPr>
        <p:blipFill rotWithShape="1">
          <a:blip r:embed="rId3">
            <a:alphaModFix/>
          </a:blip>
          <a:srcRect/>
          <a:stretch/>
        </p:blipFill>
        <p:spPr>
          <a:xfrm>
            <a:off x="7818120" y="1554480"/>
            <a:ext cx="3749040" cy="2331720"/>
          </a:xfrm>
          <a:prstGeom prst="rect">
            <a:avLst/>
          </a:prstGeom>
          <a:noFill/>
          <a:ln>
            <a:noFill/>
          </a:ln>
        </p:spPr>
      </p:pic>
      <p:sp>
        <p:nvSpPr>
          <p:cNvPr id="269" name="Google Shape;269;p15"/>
          <p:cNvSpPr/>
          <p:nvPr/>
        </p:nvSpPr>
        <p:spPr>
          <a:xfrm>
            <a:off x="534575" y="1695150"/>
            <a:ext cx="6903600" cy="2267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962C"/>
              </a:buClr>
              <a:buSzPts val="1300"/>
              <a:buFont typeface="Calibri"/>
              <a:buNone/>
            </a:pPr>
            <a:r>
              <a:rPr lang="en-US" sz="1800" b="1" i="0" u="none" strike="noStrike" cap="none" dirty="0">
                <a:solidFill>
                  <a:srgbClr val="C9962C"/>
                </a:solidFill>
                <a:latin typeface="Calibri"/>
                <a:ea typeface="Calibri"/>
                <a:cs typeface="Calibri"/>
                <a:sym typeface="Calibri"/>
              </a:rPr>
              <a:t>1979:  </a:t>
            </a:r>
            <a:r>
              <a:rPr lang="en-US" sz="1800" b="0" i="0" u="none" strike="noStrike" cap="none" dirty="0">
                <a:solidFill>
                  <a:srgbClr val="1B2A4A"/>
                </a:solidFill>
                <a:latin typeface="Calibri"/>
                <a:ea typeface="Calibri"/>
                <a:cs typeface="Calibri"/>
                <a:sym typeface="Calibri"/>
              </a:rPr>
              <a:t>Opened in a vacant closet at Concord Elementary School.</a:t>
            </a:r>
            <a:endParaRPr sz="1800" b="0" i="0" u="none" strike="noStrike" cap="none"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endParaRPr sz="1800"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r>
              <a:rPr lang="en-US" sz="1800" b="1" i="0" u="none" strike="noStrike" cap="none" dirty="0">
                <a:solidFill>
                  <a:srgbClr val="C9962C"/>
                </a:solidFill>
                <a:latin typeface="Calibri"/>
                <a:ea typeface="Calibri"/>
                <a:cs typeface="Calibri"/>
                <a:sym typeface="Calibri"/>
              </a:rPr>
              <a:t>1981:  </a:t>
            </a:r>
            <a:r>
              <a:rPr lang="en-US" sz="1800" b="0" i="0" u="none" strike="noStrike" cap="none" dirty="0">
                <a:solidFill>
                  <a:srgbClr val="1B2A4A"/>
                </a:solidFill>
                <a:latin typeface="Calibri"/>
                <a:ea typeface="Calibri"/>
                <a:cs typeface="Calibri"/>
                <a:sym typeface="Calibri"/>
              </a:rPr>
              <a:t>Joined the Delaware County Library System; service area expanded to include Chadds Ford and Thornbury.</a:t>
            </a:r>
            <a:endParaRPr sz="1800" b="0" i="0" u="none" strike="noStrike" cap="none"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endParaRPr sz="1800"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r>
              <a:rPr lang="en-US" sz="1800" b="1" i="0" u="none" strike="noStrike" cap="none" dirty="0">
                <a:solidFill>
                  <a:srgbClr val="C9962C"/>
                </a:solidFill>
                <a:latin typeface="Calibri"/>
                <a:ea typeface="Calibri"/>
                <a:cs typeface="Calibri"/>
                <a:sym typeface="Calibri"/>
              </a:rPr>
              <a:t>1989:  </a:t>
            </a:r>
            <a:r>
              <a:rPr lang="en-US" sz="1800" b="0" i="0" u="none" strike="noStrike" cap="none" dirty="0">
                <a:solidFill>
                  <a:srgbClr val="1B2A4A"/>
                </a:solidFill>
                <a:latin typeface="Calibri"/>
                <a:ea typeface="Calibri"/>
                <a:cs typeface="Calibri"/>
                <a:sym typeface="Calibri"/>
              </a:rPr>
              <a:t>Private donations plus a $300,000 federal grant funded the </a:t>
            </a:r>
            <a:r>
              <a:rPr lang="en-US" sz="1800" b="0" i="0" u="none" strike="noStrike" cap="none" dirty="0" err="1">
                <a:solidFill>
                  <a:srgbClr val="1B2A4A"/>
                </a:solidFill>
                <a:latin typeface="Calibri"/>
                <a:ea typeface="Calibri"/>
                <a:cs typeface="Calibri"/>
                <a:sym typeface="Calibri"/>
              </a:rPr>
              <a:t>Smithbridge</a:t>
            </a:r>
            <a:r>
              <a:rPr lang="en-US" sz="1800" b="0" i="0" u="none" strike="noStrike" cap="none" dirty="0">
                <a:solidFill>
                  <a:srgbClr val="1B2A4A"/>
                </a:solidFill>
                <a:latin typeface="Calibri"/>
                <a:ea typeface="Calibri"/>
                <a:cs typeface="Calibri"/>
                <a:sym typeface="Calibri"/>
              </a:rPr>
              <a:t> Road building.</a:t>
            </a:r>
            <a:endParaRPr sz="1800" b="0" i="0" u="none" strike="noStrike" cap="none" dirty="0">
              <a:solidFill>
                <a:schemeClr val="dk1"/>
              </a:solidFill>
              <a:latin typeface="Calibri"/>
              <a:ea typeface="Calibri"/>
              <a:cs typeface="Calibri"/>
              <a:sym typeface="Calibri"/>
            </a:endParaRPr>
          </a:p>
        </p:txBody>
      </p:sp>
      <p:sp>
        <p:nvSpPr>
          <p:cNvPr id="270" name="Google Shape;270;p15"/>
          <p:cNvSpPr/>
          <p:nvPr/>
        </p:nvSpPr>
        <p:spPr>
          <a:xfrm>
            <a:off x="640080" y="4136678"/>
            <a:ext cx="6903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500"/>
              <a:buFont typeface="Cambria"/>
              <a:buNone/>
            </a:pPr>
            <a:r>
              <a:rPr lang="en-US" sz="2000" b="1" i="0" u="none" strike="noStrike" cap="none">
                <a:solidFill>
                  <a:srgbClr val="1B2A4A"/>
                </a:solidFill>
                <a:latin typeface="Cambria"/>
                <a:ea typeface="Cambria"/>
                <a:cs typeface="Cambria"/>
                <a:sym typeface="Cambria"/>
              </a:rPr>
              <a:t>How it is governed</a:t>
            </a:r>
            <a:endParaRPr sz="2000" b="0" i="0" u="none" strike="noStrike" cap="none">
              <a:solidFill>
                <a:schemeClr val="dk1"/>
              </a:solidFill>
              <a:latin typeface="Calibri"/>
              <a:ea typeface="Calibri"/>
              <a:cs typeface="Calibri"/>
              <a:sym typeface="Calibri"/>
            </a:endParaRPr>
          </a:p>
        </p:txBody>
      </p:sp>
      <p:sp>
        <p:nvSpPr>
          <p:cNvPr id="271" name="Google Shape;271;p15"/>
          <p:cNvSpPr/>
          <p:nvPr/>
        </p:nvSpPr>
        <p:spPr>
          <a:xfrm>
            <a:off x="534576" y="4557302"/>
            <a:ext cx="7766742" cy="1645920"/>
          </a:xfrm>
          <a:prstGeom prst="rect">
            <a:avLst/>
          </a:prstGeom>
          <a:noFill/>
          <a:ln>
            <a:noFill/>
          </a:ln>
        </p:spPr>
        <p:txBody>
          <a:bodyPr spcFirstLastPara="1" wrap="square" lIns="0" tIns="0" rIns="0" bIns="0" anchor="t" anchorCtr="0">
            <a:noAutofit/>
          </a:bodyPr>
          <a:lstStyle/>
          <a:p>
            <a:pPr marL="285750" marR="0" lvl="0" indent="-285750" algn="l" rtl="0">
              <a:spcBef>
                <a:spcPts val="0"/>
              </a:spcBef>
              <a:spcAft>
                <a:spcPts val="0"/>
              </a:spcAft>
              <a:buClr>
                <a:srgbClr val="1B2A4A"/>
              </a:buClr>
              <a:buSzPct val="100000"/>
              <a:buFont typeface="Arial" panose="020B0604020202020204" pitchFamily="34" charset="0"/>
              <a:buChar char="•"/>
            </a:pPr>
            <a:r>
              <a:rPr lang="en-US" sz="1800" b="0" i="0" u="none" strike="noStrike" cap="none" dirty="0">
                <a:solidFill>
                  <a:srgbClr val="1B2A4A"/>
                </a:solidFill>
                <a:latin typeface="Calibri"/>
                <a:ea typeface="Calibri"/>
                <a:cs typeface="Calibri"/>
                <a:sym typeface="Calibri"/>
              </a:rPr>
              <a:t>Independent 501(c)(3), organized in 1979. The Township does not own or operate it.
Serves </a:t>
            </a:r>
            <a:r>
              <a:rPr lang="en-US" sz="1800" b="1" i="0" u="none" strike="noStrike" cap="none" dirty="0">
                <a:solidFill>
                  <a:srgbClr val="1B2A4A"/>
                </a:solidFill>
                <a:latin typeface="Calibri"/>
                <a:ea typeface="Calibri"/>
                <a:cs typeface="Calibri"/>
                <a:sym typeface="Calibri"/>
              </a:rPr>
              <a:t>Bethel, Chadds Ford, Chester Heights, Concord, and Thornbury</a:t>
            </a:r>
            <a:r>
              <a:rPr lang="en-US" sz="1800" b="0" i="0" u="none" strike="noStrike" cap="none" dirty="0">
                <a:solidFill>
                  <a:srgbClr val="1B2A4A"/>
                </a:solidFill>
                <a:latin typeface="Calibri"/>
                <a:ea typeface="Calibri"/>
                <a:cs typeface="Calibri"/>
                <a:sym typeface="Calibri"/>
              </a:rPr>
              <a:t>.
Trustee seats follow population: Concord 4, Bethel 2, and 1 each for the others.
Bought its building from Concord Township in 2010; $160,637 still owed at the end of 2023.</a:t>
            </a:r>
            <a:endParaRPr sz="1800" b="0" i="0" u="none" strike="noStrike" cap="none" dirty="0">
              <a:solidFill>
                <a:schemeClr val="dk1"/>
              </a:solidFill>
              <a:latin typeface="Calibri"/>
              <a:ea typeface="Calibri"/>
              <a:cs typeface="Calibri"/>
              <a:sym typeface="Calibri"/>
            </a:endParaRPr>
          </a:p>
        </p:txBody>
      </p:sp>
      <p:sp>
        <p:nvSpPr>
          <p:cNvPr id="274" name="TextBox 273"/>
          <p:cNvSpPr txBox="1"/>
          <p:nvPr/>
        </p:nvSpPr>
        <p:spPr>
          <a:xfrm>
            <a:off x="8729832" y="4557302"/>
            <a:ext cx="3318733" cy="1508105"/>
          </a:xfrm>
          <a:prstGeom prst="rect">
            <a:avLst/>
          </a:prstGeom>
          <a:noFill/>
        </p:spPr>
        <p:txBody>
          <a:bodyPr wrap="square">
            <a:spAutoFit/>
          </a:bodyPr>
          <a:lstStyle/>
          <a:p>
            <a:r>
              <a:rPr sz="2000" b="1" dirty="0">
                <a:solidFill>
                  <a:srgbClr val="1F2A44"/>
                </a:solidFill>
                <a:latin typeface="Calibri" panose="020F0502020204030204" pitchFamily="34" charset="0"/>
                <a:ea typeface="Calibri" panose="020F0502020204030204" pitchFamily="34" charset="0"/>
                <a:cs typeface="Calibri" panose="020F0502020204030204" pitchFamily="34" charset="0"/>
              </a:rPr>
              <a:t>What Bethel provides</a:t>
            </a:r>
          </a:p>
          <a:p>
            <a:r>
              <a:rPr sz="1800" b="0" dirty="0">
                <a:solidFill>
                  <a:srgbClr val="1F2A44"/>
                </a:solidFill>
                <a:latin typeface="Calibri" panose="020F0502020204030204" pitchFamily="34" charset="0"/>
                <a:ea typeface="Calibri" panose="020F0502020204030204" pitchFamily="34" charset="0"/>
                <a:cs typeface="Calibri" panose="020F0502020204030204" pitchFamily="34" charset="0"/>
              </a:rPr>
              <a:t>A dedicated Library Fund, budgeted at $36,000 for 2026.</a:t>
            </a:r>
          </a:p>
          <a:p>
            <a:r>
              <a:rPr sz="1800" b="0" dirty="0">
                <a:solidFill>
                  <a:srgbClr val="1F2A44"/>
                </a:solidFill>
                <a:latin typeface="Calibri" panose="020F0502020204030204" pitchFamily="34" charset="0"/>
                <a:ea typeface="Calibri" panose="020F0502020204030204" pitchFamily="34" charset="0"/>
                <a:cs typeface="Calibri" panose="020F0502020204030204" pitchFamily="34" charset="0"/>
              </a:rPr>
              <a:t>That was 7% of the library’s 2025 revenue. Concord provided 36%.</a:t>
            </a:r>
          </a:p>
        </p:txBody>
      </p:sp>
      <p:sp>
        <p:nvSpPr>
          <p:cNvPr id="275" name="TextBox 274"/>
          <p:cNvSpPr txBox="1"/>
          <p:nvPr/>
        </p:nvSpPr>
        <p:spPr>
          <a:xfrm>
            <a:off x="640080" y="6510528"/>
            <a:ext cx="10972800" cy="276999"/>
          </a:xfrm>
          <a:prstGeom prst="rect">
            <a:avLst/>
          </a:prstGeom>
          <a:noFill/>
        </p:spPr>
        <p:txBody>
          <a:bodyPr wrap="square">
            <a:spAutoFit/>
          </a:bodyPr>
          <a:lstStyle/>
          <a:p>
            <a:r>
              <a:rPr sz="1200" dirty="0">
                <a:solidFill>
                  <a:srgbClr val="5A6172"/>
                </a:solidFill>
                <a:latin typeface="Cambria"/>
              </a:rPr>
              <a:t>Sources: RKCL audited financial statements 2023, Notes 1 and 6; DCL 2025 Impact Report p. 34; Bethel Township 2026 Adopted Budget; RKCL Trustees, June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
        <p:cNvGrpSpPr/>
        <p:nvPr/>
      </p:nvGrpSpPr>
      <p:grpSpPr>
        <a:xfrm>
          <a:off x="0" y="0"/>
          <a:ext cx="0" cy="0"/>
          <a:chOff x="0" y="0"/>
          <a:chExt cx="0" cy="0"/>
        </a:xfrm>
      </p:grpSpPr>
      <p:sp>
        <p:nvSpPr>
          <p:cNvPr id="52" name="Google Shape;52;p5"/>
          <p:cNvSpPr/>
          <p:nvPr/>
        </p:nvSpPr>
        <p:spPr>
          <a:xfrm>
            <a:off x="640075" y="1534573"/>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a:off x="1636726"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 name="Google Shape;54;p5" descr="preencoded.png"/>
          <p:cNvPicPr preferRelativeResize="0"/>
          <p:nvPr/>
        </p:nvPicPr>
        <p:blipFill rotWithShape="1">
          <a:blip r:embed="rId3">
            <a:alphaModFix/>
          </a:blip>
          <a:srcRect/>
          <a:stretch/>
        </p:blipFill>
        <p:spPr>
          <a:xfrm>
            <a:off x="1719911" y="1885750"/>
            <a:ext cx="473659" cy="473659"/>
          </a:xfrm>
          <a:prstGeom prst="rect">
            <a:avLst/>
          </a:prstGeom>
          <a:noFill/>
          <a:ln>
            <a:noFill/>
          </a:ln>
        </p:spPr>
      </p:pic>
      <p:sp>
        <p:nvSpPr>
          <p:cNvPr id="55" name="Google Shape;55;p5"/>
          <p:cNvSpPr/>
          <p:nvPr/>
        </p:nvSpPr>
        <p:spPr>
          <a:xfrm>
            <a:off x="640030"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234,822</a:t>
            </a:r>
            <a:endParaRPr sz="3000" b="0" i="0" u="none" strike="noStrike" cap="none">
              <a:solidFill>
                <a:schemeClr val="dk1"/>
              </a:solidFill>
              <a:latin typeface="Calibri"/>
              <a:ea typeface="Calibri"/>
              <a:cs typeface="Calibri"/>
              <a:sym typeface="Calibri"/>
            </a:endParaRPr>
          </a:p>
        </p:txBody>
      </p:sp>
      <p:sp>
        <p:nvSpPr>
          <p:cNvPr id="56" name="Google Shape;56;p5"/>
          <p:cNvSpPr/>
          <p:nvPr/>
        </p:nvSpPr>
        <p:spPr>
          <a:xfrm>
            <a:off x="8046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Items circulated in 2025, about 19,600 a month</a:t>
            </a:r>
            <a:endParaRPr sz="1600" b="0" i="0" u="none" strike="noStrike" cap="none" dirty="0">
              <a:solidFill>
                <a:schemeClr val="dk1"/>
              </a:solidFill>
              <a:latin typeface="Calibri"/>
              <a:ea typeface="Calibri"/>
              <a:cs typeface="Calibri"/>
              <a:sym typeface="Calibri"/>
            </a:endParaRPr>
          </a:p>
        </p:txBody>
      </p:sp>
      <p:sp>
        <p:nvSpPr>
          <p:cNvPr id="57" name="Google Shape;57;p5"/>
          <p:cNvSpPr/>
          <p:nvPr/>
        </p:nvSpPr>
        <p:spPr>
          <a:xfrm>
            <a:off x="3438150" y="1534549"/>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4434728"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5" descr="preencoded.png"/>
          <p:cNvPicPr preferRelativeResize="0"/>
          <p:nvPr/>
        </p:nvPicPr>
        <p:blipFill rotWithShape="1">
          <a:blip r:embed="rId4">
            <a:alphaModFix/>
          </a:blip>
          <a:srcRect/>
          <a:stretch/>
        </p:blipFill>
        <p:spPr>
          <a:xfrm>
            <a:off x="4518013" y="1885750"/>
            <a:ext cx="473659" cy="473659"/>
          </a:xfrm>
          <a:prstGeom prst="rect">
            <a:avLst/>
          </a:prstGeom>
          <a:noFill/>
          <a:ln>
            <a:noFill/>
          </a:ln>
        </p:spPr>
      </p:pic>
      <p:sp>
        <p:nvSpPr>
          <p:cNvPr id="60" name="Google Shape;60;p5"/>
          <p:cNvSpPr/>
          <p:nvPr/>
        </p:nvSpPr>
        <p:spPr>
          <a:xfrm>
            <a:off x="3438069"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40,000</a:t>
            </a:r>
            <a:endParaRPr sz="3000" b="0" i="0" u="none" strike="noStrike" cap="none">
              <a:solidFill>
                <a:schemeClr val="dk1"/>
              </a:solidFill>
              <a:latin typeface="Calibri"/>
              <a:ea typeface="Calibri"/>
              <a:cs typeface="Calibri"/>
              <a:sym typeface="Calibri"/>
            </a:endParaRPr>
          </a:p>
        </p:txBody>
      </p:sp>
      <p:sp>
        <p:nvSpPr>
          <p:cNvPr id="61" name="Google Shape;61;p5"/>
          <p:cNvSpPr/>
          <p:nvPr/>
        </p:nvSpPr>
        <p:spPr>
          <a:xfrm>
            <a:off x="3602725" y="3264400"/>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Library visits in 2025</a:t>
            </a:r>
            <a:endParaRPr sz="1600" b="0" i="0" u="none" strike="noStrike" cap="none" dirty="0">
              <a:solidFill>
                <a:schemeClr val="dk1"/>
              </a:solidFill>
              <a:latin typeface="Calibri"/>
              <a:ea typeface="Calibri"/>
              <a:cs typeface="Calibri"/>
              <a:sym typeface="Calibri"/>
            </a:endParaRPr>
          </a:p>
        </p:txBody>
      </p:sp>
      <p:sp>
        <p:nvSpPr>
          <p:cNvPr id="62" name="Google Shape;62;p5"/>
          <p:cNvSpPr/>
          <p:nvPr/>
        </p:nvSpPr>
        <p:spPr>
          <a:xfrm>
            <a:off x="6236200"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p:cNvSpPr/>
          <p:nvPr/>
        </p:nvSpPr>
        <p:spPr>
          <a:xfrm>
            <a:off x="7232879" y="1802540"/>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Google Shape;64;p5" descr="preencoded.png"/>
          <p:cNvPicPr preferRelativeResize="0"/>
          <p:nvPr/>
        </p:nvPicPr>
        <p:blipFill rotWithShape="1">
          <a:blip r:embed="rId5">
            <a:alphaModFix/>
          </a:blip>
          <a:srcRect/>
          <a:stretch/>
        </p:blipFill>
        <p:spPr>
          <a:xfrm>
            <a:off x="7316077" y="1885825"/>
            <a:ext cx="473659" cy="473659"/>
          </a:xfrm>
          <a:prstGeom prst="rect">
            <a:avLst/>
          </a:prstGeom>
          <a:noFill/>
          <a:ln>
            <a:noFill/>
          </a:ln>
        </p:spPr>
      </p:pic>
      <p:sp>
        <p:nvSpPr>
          <p:cNvPr id="65" name="Google Shape;65;p5"/>
          <p:cNvSpPr/>
          <p:nvPr/>
        </p:nvSpPr>
        <p:spPr>
          <a:xfrm>
            <a:off x="6236146"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486</a:t>
            </a:r>
            <a:endParaRPr sz="3000" b="0" i="0" u="none" strike="noStrike" cap="none">
              <a:solidFill>
                <a:schemeClr val="dk1"/>
              </a:solidFill>
              <a:latin typeface="Calibri"/>
              <a:ea typeface="Calibri"/>
              <a:cs typeface="Calibri"/>
              <a:sym typeface="Calibri"/>
            </a:endParaRPr>
          </a:p>
        </p:txBody>
      </p:sp>
      <p:sp>
        <p:nvSpPr>
          <p:cNvPr id="66" name="Google Shape;66;p5"/>
          <p:cNvSpPr/>
          <p:nvPr/>
        </p:nvSpPr>
        <p:spPr>
          <a:xfrm>
            <a:off x="6400800" y="3217323"/>
            <a:ext cx="2304300" cy="732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Programs held in 2025, about 40 a month</a:t>
            </a:r>
            <a:endParaRPr sz="1600" b="0" i="0" u="none" strike="noStrike" cap="none">
              <a:solidFill>
                <a:schemeClr val="dk1"/>
              </a:solidFill>
              <a:latin typeface="Calibri"/>
              <a:ea typeface="Calibri"/>
              <a:cs typeface="Calibri"/>
              <a:sym typeface="Calibri"/>
            </a:endParaRPr>
          </a:p>
        </p:txBody>
      </p:sp>
      <p:sp>
        <p:nvSpPr>
          <p:cNvPr id="67" name="Google Shape;67;p5"/>
          <p:cNvSpPr/>
          <p:nvPr/>
        </p:nvSpPr>
        <p:spPr>
          <a:xfrm>
            <a:off x="9034275"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10030868" y="1802615"/>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5" descr="preencoded.png"/>
          <p:cNvPicPr preferRelativeResize="0"/>
          <p:nvPr/>
        </p:nvPicPr>
        <p:blipFill rotWithShape="1">
          <a:blip r:embed="rId6">
            <a:alphaModFix/>
          </a:blip>
          <a:srcRect/>
          <a:stretch/>
        </p:blipFill>
        <p:spPr>
          <a:xfrm>
            <a:off x="10114128" y="1885750"/>
            <a:ext cx="473659" cy="473659"/>
          </a:xfrm>
          <a:prstGeom prst="rect">
            <a:avLst/>
          </a:prstGeom>
          <a:noFill/>
          <a:ln>
            <a:noFill/>
          </a:ln>
        </p:spPr>
      </p:pic>
      <p:sp>
        <p:nvSpPr>
          <p:cNvPr id="70" name="Google Shape;70;p5"/>
          <p:cNvSpPr/>
          <p:nvPr/>
        </p:nvSpPr>
        <p:spPr>
          <a:xfrm>
            <a:off x="9034247"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10,369</a:t>
            </a:r>
            <a:endParaRPr sz="3000" b="0" i="0" u="none" strike="noStrike" cap="none">
              <a:solidFill>
                <a:schemeClr val="dk1"/>
              </a:solidFill>
              <a:latin typeface="Calibri"/>
              <a:ea typeface="Calibri"/>
              <a:cs typeface="Calibri"/>
              <a:sym typeface="Calibri"/>
            </a:endParaRPr>
          </a:p>
        </p:txBody>
      </p:sp>
      <p:sp>
        <p:nvSpPr>
          <p:cNvPr id="71" name="Google Shape;71;p5"/>
          <p:cNvSpPr/>
          <p:nvPr/>
        </p:nvSpPr>
        <p:spPr>
          <a:xfrm>
            <a:off x="91988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Program attendance in 2025</a:t>
            </a:r>
            <a:endParaRPr sz="1600" b="0" i="0" u="none" strike="noStrike" cap="none">
              <a:solidFill>
                <a:schemeClr val="dk1"/>
              </a:solidFill>
              <a:latin typeface="Calibri"/>
              <a:ea typeface="Calibri"/>
              <a:cs typeface="Calibri"/>
              <a:sym typeface="Calibri"/>
            </a:endParaRPr>
          </a:p>
        </p:txBody>
      </p:sp>
      <p:sp>
        <p:nvSpPr>
          <p:cNvPr id="72" name="Google Shape;72;p5"/>
          <p:cNvSpPr/>
          <p:nvPr/>
        </p:nvSpPr>
        <p:spPr>
          <a:xfrm>
            <a:off x="640075" y="4343400"/>
            <a:ext cx="10908900" cy="1699800"/>
          </a:xfrm>
          <a:prstGeom prst="roundRect">
            <a:avLst>
              <a:gd name="adj" fmla="val 4516"/>
            </a:avLst>
          </a:prstGeom>
          <a:solidFill>
            <a:srgbClr val="1B2A4A"/>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914400" y="4771932"/>
            <a:ext cx="822900" cy="822900"/>
          </a:xfrm>
          <a:prstGeom prst="ellipse">
            <a:avLst/>
          </a:prstGeom>
          <a:solidFill>
            <a:srgbClr val="C99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 name="Google Shape;74;p5" descr="preencoded.png"/>
          <p:cNvPicPr preferRelativeResize="0"/>
          <p:nvPr/>
        </p:nvPicPr>
        <p:blipFill rotWithShape="1">
          <a:blip r:embed="rId7">
            <a:alphaModFix/>
          </a:blip>
          <a:srcRect/>
          <a:stretch/>
        </p:blipFill>
        <p:spPr>
          <a:xfrm>
            <a:off x="1021360" y="4878880"/>
            <a:ext cx="608990" cy="608990"/>
          </a:xfrm>
          <a:prstGeom prst="rect">
            <a:avLst/>
          </a:prstGeom>
          <a:noFill/>
          <a:ln>
            <a:noFill/>
          </a:ln>
        </p:spPr>
      </p:pic>
      <p:sp>
        <p:nvSpPr>
          <p:cNvPr id="75" name="Google Shape;75;p5"/>
          <p:cNvSpPr/>
          <p:nvPr/>
        </p:nvSpPr>
        <p:spPr>
          <a:xfrm>
            <a:off x="2011675" y="4526274"/>
            <a:ext cx="9235500" cy="1209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i="0" u="none" strike="noStrike" cap="none" dirty="0">
                <a:solidFill>
                  <a:srgbClr val="FFFFFF"/>
                </a:solidFill>
                <a:latin typeface="Calibri"/>
                <a:ea typeface="Calibri"/>
                <a:cs typeface="Calibri"/>
                <a:sym typeface="Calibri"/>
              </a:rPr>
              <a:t>Since 2017, Bethel circulation is up 25% and programming is up 58%. </a:t>
            </a:r>
          </a:p>
          <a:p>
            <a:pPr marL="0" marR="0" lvl="0" indent="0" algn="l" rtl="0">
              <a:spcBef>
                <a:spcPts val="0"/>
              </a:spcBef>
              <a:spcAft>
                <a:spcPts val="0"/>
              </a:spcAft>
              <a:buClr>
                <a:srgbClr val="FFFFFF"/>
              </a:buClr>
              <a:buSzPts val="1400"/>
              <a:buFont typeface="Calibri"/>
              <a:buNone/>
            </a:pPr>
            <a:r>
              <a:rPr lang="en-US" sz="1800" i="0" u="none" strike="noStrike" cap="none" dirty="0">
                <a:solidFill>
                  <a:srgbClr val="FFFFFF"/>
                </a:solidFill>
                <a:latin typeface="Calibri"/>
                <a:ea typeface="Calibri"/>
                <a:cs typeface="Calibri"/>
                <a:sym typeface="Calibri"/>
              </a:rPr>
              <a:t>The population of the five municipalities grew 37% over 20 years.</a:t>
            </a:r>
            <a:endParaRPr sz="1800" b="0" i="0" u="none" strike="noStrike" cap="none" dirty="0">
              <a:solidFill>
                <a:schemeClr val="dk1"/>
              </a:solidFill>
              <a:latin typeface="Calibri"/>
              <a:ea typeface="Calibri"/>
              <a:cs typeface="Calibri"/>
              <a:sym typeface="Calibri"/>
            </a:endParaRPr>
          </a:p>
        </p:txBody>
      </p:sp>
      <p:sp>
        <p:nvSpPr>
          <p:cNvPr id="76" name="Google Shape;76;p5"/>
          <p:cNvSpPr/>
          <p:nvPr/>
        </p:nvSpPr>
        <p:spPr>
          <a:xfrm>
            <a:off x="640080" y="442883"/>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800"/>
              <a:buFont typeface="Cambria"/>
              <a:buNone/>
            </a:pPr>
            <a:r>
              <a:rPr lang="en-US" sz="2800" b="1" i="0" u="none" strike="noStrike" cap="none" dirty="0">
                <a:solidFill>
                  <a:srgbClr val="1B2A4A"/>
                </a:solidFill>
                <a:latin typeface="Cambria"/>
                <a:ea typeface="Cambria"/>
                <a:cs typeface="Cambria"/>
                <a:sym typeface="Cambria"/>
              </a:rPr>
              <a:t>Use Is High Today and Higher Than It Was in 2017</a:t>
            </a:r>
            <a:endParaRPr sz="2800" b="0" i="0" u="none" strike="noStrike" cap="none" dirty="0">
              <a:solidFill>
                <a:srgbClr val="000000"/>
              </a:solidFill>
              <a:latin typeface="Calibri"/>
              <a:ea typeface="Calibri"/>
              <a:cs typeface="Calibri"/>
              <a:sym typeface="Calibri"/>
            </a:endParaRPr>
          </a:p>
        </p:txBody>
      </p:sp>
      <p:sp>
        <p:nvSpPr>
          <p:cNvPr id="77" name="TextBox 76"/>
          <p:cNvSpPr txBox="1"/>
          <p:nvPr/>
        </p:nvSpPr>
        <p:spPr>
          <a:xfrm>
            <a:off x="640080" y="6419088"/>
            <a:ext cx="10972800" cy="276999"/>
          </a:xfrm>
          <a:prstGeom prst="rect">
            <a:avLst/>
          </a:prstGeom>
          <a:noFill/>
        </p:spPr>
        <p:txBody>
          <a:bodyPr wrap="square">
            <a:spAutoFit/>
          </a:bodyPr>
          <a:lstStyle/>
          <a:p>
            <a:r>
              <a:rPr sz="1200" dirty="0">
                <a:solidFill>
                  <a:srgbClr val="5A6172"/>
                </a:solidFill>
                <a:latin typeface="Cambria"/>
              </a:rPr>
              <a:t>Sources: DCL 2025 Impact Report p. 34 (2025 figures); RKCL Trustees, June 2026 (growth since 2017).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
        <p:cNvGrpSpPr/>
        <p:nvPr/>
      </p:nvGrpSpPr>
      <p:grpSpPr>
        <a:xfrm>
          <a:off x="0" y="0"/>
          <a:ext cx="0" cy="0"/>
          <a:chOff x="0" y="0"/>
          <a:chExt cx="0" cy="0"/>
        </a:xfrm>
      </p:grpSpPr>
      <p:sp>
        <p:nvSpPr>
          <p:cNvPr id="52" name="Google Shape;52;p5"/>
          <p:cNvSpPr/>
          <p:nvPr/>
        </p:nvSpPr>
        <p:spPr>
          <a:xfrm>
            <a:off x="640075" y="1534573"/>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a:off x="1636726"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 name="Google Shape;54;p5" descr="preencoded.png"/>
          <p:cNvPicPr preferRelativeResize="0"/>
          <p:nvPr/>
        </p:nvPicPr>
        <p:blipFill rotWithShape="1">
          <a:blip r:embed="rId2">
            <a:alphaModFix/>
          </a:blip>
          <a:srcRect/>
          <a:stretch/>
        </p:blipFill>
        <p:spPr>
          <a:xfrm>
            <a:off x="1719911" y="1885750"/>
            <a:ext cx="473659" cy="473659"/>
          </a:xfrm>
          <a:prstGeom prst="rect">
            <a:avLst/>
          </a:prstGeom>
          <a:noFill/>
          <a:ln>
            <a:noFill/>
          </a:ln>
        </p:spPr>
      </p:pic>
      <p:sp>
        <p:nvSpPr>
          <p:cNvPr id="55" name="Google Shape;55;p5"/>
          <p:cNvSpPr/>
          <p:nvPr/>
        </p:nvSpPr>
        <p:spPr>
          <a:xfrm>
            <a:off x="640030"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16,537</a:t>
            </a:r>
            <a:endParaRPr sz="3000" b="0" i="0" u="none" strike="noStrike" cap="none">
              <a:solidFill>
                <a:schemeClr val="dk1"/>
              </a:solidFill>
              <a:latin typeface="Calibri"/>
              <a:ea typeface="Calibri"/>
              <a:cs typeface="Calibri"/>
              <a:sym typeface="Calibri"/>
            </a:endParaRPr>
          </a:p>
        </p:txBody>
      </p:sp>
      <p:sp>
        <p:nvSpPr>
          <p:cNvPr id="56" name="Google Shape;56;p5"/>
          <p:cNvSpPr/>
          <p:nvPr/>
        </p:nvSpPr>
        <p:spPr>
          <a:xfrm>
            <a:off x="8046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Physical items borrowed by Bethel residents in 2020</a:t>
            </a:r>
            <a:endParaRPr sz="1600" b="0" i="0" u="none" strike="noStrike" cap="none" dirty="0">
              <a:solidFill>
                <a:schemeClr val="dk1"/>
              </a:solidFill>
              <a:latin typeface="Calibri"/>
              <a:ea typeface="Calibri"/>
              <a:cs typeface="Calibri"/>
              <a:sym typeface="Calibri"/>
            </a:endParaRPr>
          </a:p>
        </p:txBody>
      </p:sp>
      <p:sp>
        <p:nvSpPr>
          <p:cNvPr id="57" name="Google Shape;57;p5"/>
          <p:cNvSpPr/>
          <p:nvPr/>
        </p:nvSpPr>
        <p:spPr>
          <a:xfrm>
            <a:off x="3438150" y="1534549"/>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4434728"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5" descr="preencoded.png"/>
          <p:cNvPicPr preferRelativeResize="0"/>
          <p:nvPr/>
        </p:nvPicPr>
        <p:blipFill rotWithShape="1">
          <a:blip r:embed="rId3">
            <a:alphaModFix/>
          </a:blip>
          <a:srcRect/>
          <a:stretch/>
        </p:blipFill>
        <p:spPr>
          <a:xfrm>
            <a:off x="4518013" y="1885750"/>
            <a:ext cx="473659" cy="473659"/>
          </a:xfrm>
          <a:prstGeom prst="rect">
            <a:avLst/>
          </a:prstGeom>
          <a:noFill/>
          <a:ln>
            <a:noFill/>
          </a:ln>
        </p:spPr>
      </p:pic>
      <p:sp>
        <p:nvSpPr>
          <p:cNvPr id="60" name="Google Shape;60;p5"/>
          <p:cNvSpPr/>
          <p:nvPr/>
        </p:nvSpPr>
        <p:spPr>
          <a:xfrm>
            <a:off x="3438069"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11,651</a:t>
            </a:r>
            <a:endParaRPr sz="3000" b="0" i="0" u="none" strike="noStrike" cap="none">
              <a:solidFill>
                <a:schemeClr val="dk1"/>
              </a:solidFill>
              <a:latin typeface="Calibri"/>
              <a:ea typeface="Calibri"/>
              <a:cs typeface="Calibri"/>
              <a:sym typeface="Calibri"/>
            </a:endParaRPr>
          </a:p>
        </p:txBody>
      </p:sp>
      <p:sp>
        <p:nvSpPr>
          <p:cNvPr id="61" name="Google Shape;61;p5"/>
          <p:cNvSpPr/>
          <p:nvPr/>
        </p:nvSpPr>
        <p:spPr>
          <a:xfrm>
            <a:off x="3602725" y="3264400"/>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E-books borrowed by the same residents in the same year</a:t>
            </a:r>
            <a:endParaRPr sz="1600" b="0" i="0" u="none" strike="noStrike" cap="none" dirty="0">
              <a:solidFill>
                <a:schemeClr val="dk1"/>
              </a:solidFill>
              <a:latin typeface="Calibri"/>
              <a:ea typeface="Calibri"/>
              <a:cs typeface="Calibri"/>
              <a:sym typeface="Calibri"/>
            </a:endParaRPr>
          </a:p>
        </p:txBody>
      </p:sp>
      <p:sp>
        <p:nvSpPr>
          <p:cNvPr id="62" name="Google Shape;62;p5"/>
          <p:cNvSpPr/>
          <p:nvPr/>
        </p:nvSpPr>
        <p:spPr>
          <a:xfrm>
            <a:off x="6236200"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p:cNvSpPr/>
          <p:nvPr/>
        </p:nvSpPr>
        <p:spPr>
          <a:xfrm>
            <a:off x="7232879" y="1802540"/>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Google Shape;64;p5" descr="preencoded.png"/>
          <p:cNvPicPr preferRelativeResize="0"/>
          <p:nvPr/>
        </p:nvPicPr>
        <p:blipFill rotWithShape="1">
          <a:blip r:embed="rId4">
            <a:alphaModFix/>
          </a:blip>
          <a:srcRect/>
          <a:stretch/>
        </p:blipFill>
        <p:spPr>
          <a:xfrm>
            <a:off x="7316077" y="1885825"/>
            <a:ext cx="473659" cy="473659"/>
          </a:xfrm>
          <a:prstGeom prst="rect">
            <a:avLst/>
          </a:prstGeom>
          <a:noFill/>
          <a:ln>
            <a:noFill/>
          </a:ln>
        </p:spPr>
      </p:pic>
      <p:sp>
        <p:nvSpPr>
          <p:cNvPr id="65" name="Google Shape;65;p5"/>
          <p:cNvSpPr/>
          <p:nvPr/>
        </p:nvSpPr>
        <p:spPr>
          <a:xfrm>
            <a:off x="6236146"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11.1</a:t>
            </a:r>
            <a:endParaRPr sz="3000" b="0" i="0" u="none" strike="noStrike" cap="none">
              <a:solidFill>
                <a:schemeClr val="dk1"/>
              </a:solidFill>
              <a:latin typeface="Calibri"/>
              <a:ea typeface="Calibri"/>
              <a:cs typeface="Calibri"/>
              <a:sym typeface="Calibri"/>
            </a:endParaRPr>
          </a:p>
        </p:txBody>
      </p:sp>
      <p:sp>
        <p:nvSpPr>
          <p:cNvPr id="66" name="Google Shape;66;p5"/>
          <p:cNvSpPr/>
          <p:nvPr/>
        </p:nvSpPr>
        <p:spPr>
          <a:xfrm>
            <a:off x="6400800" y="3217323"/>
            <a:ext cx="2304300" cy="732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Items circulated per resident served in 2025, ahead of Radnor and Haverford</a:t>
            </a:r>
            <a:endParaRPr sz="1600" b="0" i="0" u="none" strike="noStrike" cap="none">
              <a:solidFill>
                <a:schemeClr val="dk1"/>
              </a:solidFill>
              <a:latin typeface="Calibri"/>
              <a:ea typeface="Calibri"/>
              <a:cs typeface="Calibri"/>
              <a:sym typeface="Calibri"/>
            </a:endParaRPr>
          </a:p>
        </p:txBody>
      </p:sp>
      <p:sp>
        <p:nvSpPr>
          <p:cNvPr id="67" name="Google Shape;67;p5"/>
          <p:cNvSpPr/>
          <p:nvPr/>
        </p:nvSpPr>
        <p:spPr>
          <a:xfrm>
            <a:off x="9034275"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10030868" y="1802615"/>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5" descr="preencoded.png"/>
          <p:cNvPicPr preferRelativeResize="0"/>
          <p:nvPr/>
        </p:nvPicPr>
        <p:blipFill rotWithShape="1">
          <a:blip r:embed="rId5">
            <a:alphaModFix/>
          </a:blip>
          <a:srcRect/>
          <a:stretch/>
        </p:blipFill>
        <p:spPr>
          <a:xfrm>
            <a:off x="10114128" y="1885750"/>
            <a:ext cx="473659" cy="473659"/>
          </a:xfrm>
          <a:prstGeom prst="rect">
            <a:avLst/>
          </a:prstGeom>
          <a:noFill/>
          <a:ln>
            <a:noFill/>
          </a:ln>
        </p:spPr>
      </p:pic>
      <p:sp>
        <p:nvSpPr>
          <p:cNvPr id="70" name="Google Shape;70;p5"/>
          <p:cNvSpPr/>
          <p:nvPr/>
        </p:nvSpPr>
        <p:spPr>
          <a:xfrm>
            <a:off x="9034247"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2.95M</a:t>
            </a:r>
            <a:endParaRPr sz="3000" b="0" i="0" u="none" strike="noStrike" cap="none">
              <a:solidFill>
                <a:schemeClr val="dk1"/>
              </a:solidFill>
              <a:latin typeface="Calibri"/>
              <a:ea typeface="Calibri"/>
              <a:cs typeface="Calibri"/>
              <a:sym typeface="Calibri"/>
            </a:endParaRPr>
          </a:p>
        </p:txBody>
      </p:sp>
      <p:sp>
        <p:nvSpPr>
          <p:cNvPr id="71" name="Google Shape;71;p5"/>
          <p:cNvSpPr/>
          <p:nvPr/>
        </p:nvSpPr>
        <p:spPr>
          <a:xfrm>
            <a:off x="91988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Items circulated countywide in 2025, about 8,090 a day</a:t>
            </a:r>
            <a:endParaRPr sz="1600" b="0" i="0" u="none" strike="noStrike" cap="none">
              <a:solidFill>
                <a:schemeClr val="dk1"/>
              </a:solidFill>
              <a:latin typeface="Calibri"/>
              <a:ea typeface="Calibri"/>
              <a:cs typeface="Calibri"/>
              <a:sym typeface="Calibri"/>
            </a:endParaRPr>
          </a:p>
        </p:txBody>
      </p:sp>
      <p:sp>
        <p:nvSpPr>
          <p:cNvPr id="72" name="Google Shape;72;p5"/>
          <p:cNvSpPr/>
          <p:nvPr/>
        </p:nvSpPr>
        <p:spPr>
          <a:xfrm>
            <a:off x="640075" y="4343400"/>
            <a:ext cx="10908900" cy="1699800"/>
          </a:xfrm>
          <a:prstGeom prst="roundRect">
            <a:avLst>
              <a:gd name="adj" fmla="val 4516"/>
            </a:avLst>
          </a:prstGeom>
          <a:solidFill>
            <a:srgbClr val="1B2A4A"/>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914400" y="4771932"/>
            <a:ext cx="822900" cy="822900"/>
          </a:xfrm>
          <a:prstGeom prst="ellipse">
            <a:avLst/>
          </a:prstGeom>
          <a:solidFill>
            <a:srgbClr val="C99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 name="Google Shape;74;p5" descr="preencoded.png"/>
          <p:cNvPicPr preferRelativeResize="0"/>
          <p:nvPr/>
        </p:nvPicPr>
        <p:blipFill rotWithShape="1">
          <a:blip r:embed="rId6">
            <a:alphaModFix/>
          </a:blip>
          <a:srcRect/>
          <a:stretch/>
        </p:blipFill>
        <p:spPr>
          <a:xfrm>
            <a:off x="1021360" y="4878880"/>
            <a:ext cx="608990" cy="608990"/>
          </a:xfrm>
          <a:prstGeom prst="rect">
            <a:avLst/>
          </a:prstGeom>
          <a:noFill/>
          <a:ln>
            <a:noFill/>
          </a:ln>
        </p:spPr>
      </p:pic>
      <p:sp>
        <p:nvSpPr>
          <p:cNvPr id="75" name="Google Shape;75;p5"/>
          <p:cNvSpPr/>
          <p:nvPr/>
        </p:nvSpPr>
        <p:spPr>
          <a:xfrm>
            <a:off x="2011675" y="4557270"/>
            <a:ext cx="9235500" cy="1209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i="0" u="none" strike="noStrike" cap="none" dirty="0">
                <a:solidFill>
                  <a:srgbClr val="FFFFFF"/>
                </a:solidFill>
                <a:latin typeface="Calibri"/>
                <a:ea typeface="Calibri"/>
                <a:cs typeface="Calibri"/>
                <a:sym typeface="Calibri"/>
              </a:rPr>
              <a:t>Beyond borrowing and circulation, countywide in 2025, Delaware County Libraries recorded:</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1,509,251 visits</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120,590 public computer sessions</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105,416 reference questions.</a:t>
            </a:r>
            <a:endParaRPr lang="en-US" sz="1800" dirty="0">
              <a:solidFill>
                <a:schemeClr val="bg1"/>
              </a:solidFill>
              <a:latin typeface="Calibri"/>
              <a:ea typeface="Calibri"/>
              <a:cs typeface="Calibri"/>
              <a:sym typeface="Calibri"/>
            </a:endParaRPr>
          </a:p>
          <a:p>
            <a:pPr marL="55563" lvl="2" algn="ctr">
              <a:buClr>
                <a:srgbClr val="FFFFFF"/>
              </a:buClr>
              <a:buSzPts val="1400"/>
            </a:pPr>
            <a:r>
              <a:rPr lang="en-US" sz="1800" b="1" i="0" u="none" strike="noStrike" cap="none" dirty="0">
                <a:solidFill>
                  <a:schemeClr val="bg1"/>
                </a:solidFill>
                <a:latin typeface="Calibri"/>
                <a:ea typeface="Calibri"/>
                <a:cs typeface="Calibri"/>
                <a:sym typeface="Calibri"/>
              </a:rPr>
              <a:t>In-person use remains high</a:t>
            </a:r>
            <a:r>
              <a:rPr lang="en-US" sz="1800" i="0" u="none" strike="noStrike" cap="none" dirty="0">
                <a:solidFill>
                  <a:schemeClr val="bg1"/>
                </a:solidFill>
                <a:latin typeface="Calibri"/>
                <a:ea typeface="Calibri"/>
                <a:cs typeface="Calibri"/>
                <a:sym typeface="Calibri"/>
              </a:rPr>
              <a:t>.</a:t>
            </a:r>
          </a:p>
        </p:txBody>
      </p:sp>
      <p:sp>
        <p:nvSpPr>
          <p:cNvPr id="76" name="Google Shape;76;p5"/>
          <p:cNvSpPr/>
          <p:nvPr/>
        </p:nvSpPr>
        <p:spPr>
          <a:xfrm>
            <a:off x="640080" y="442883"/>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800"/>
              <a:buFont typeface="Cambria"/>
              <a:buNone/>
            </a:pPr>
            <a:r>
              <a:rPr lang="en-US" sz="2800" b="1" i="0" u="none" strike="noStrike" cap="none" dirty="0">
                <a:solidFill>
                  <a:srgbClr val="1B2A4A"/>
                </a:solidFill>
                <a:latin typeface="Cambria"/>
                <a:ea typeface="Cambria"/>
                <a:cs typeface="Cambria"/>
                <a:sym typeface="Cambria"/>
              </a:rPr>
              <a:t>Bethel Residents Still Borrow More Physical Items Than E-Books</a:t>
            </a:r>
            <a:endParaRPr sz="2800" b="0" i="0" u="none" strike="noStrike" cap="none" dirty="0">
              <a:solidFill>
                <a:srgbClr val="000000"/>
              </a:solidFill>
              <a:latin typeface="Calibri"/>
              <a:ea typeface="Calibri"/>
              <a:cs typeface="Calibri"/>
              <a:sym typeface="Calibri"/>
            </a:endParaRPr>
          </a:p>
        </p:txBody>
      </p:sp>
      <p:sp>
        <p:nvSpPr>
          <p:cNvPr id="77" name="TextBox 76"/>
          <p:cNvSpPr txBox="1"/>
          <p:nvPr/>
        </p:nvSpPr>
        <p:spPr>
          <a:xfrm>
            <a:off x="640080" y="6419088"/>
            <a:ext cx="10972800" cy="461665"/>
          </a:xfrm>
          <a:prstGeom prst="rect">
            <a:avLst/>
          </a:prstGeom>
          <a:noFill/>
        </p:spPr>
        <p:txBody>
          <a:bodyPr wrap="square">
            <a:spAutoFit/>
          </a:bodyPr>
          <a:lstStyle/>
          <a:p>
            <a:r>
              <a:rPr sz="1200" dirty="0">
                <a:solidFill>
                  <a:srgbClr val="5A6172"/>
                </a:solidFill>
                <a:latin typeface="Cambria"/>
              </a:rPr>
              <a:t>Sources: DCL 2025 Impact Report pp. 7, 14, 34, 36; DCL Municipal Per Capita Funding Profile 2020. </a:t>
            </a:r>
            <a:endParaRPr lang="en-US" sz="1200" dirty="0">
              <a:solidFill>
                <a:srgbClr val="5A6172"/>
              </a:solidFill>
              <a:latin typeface="Cambria"/>
            </a:endParaRPr>
          </a:p>
          <a:p>
            <a:r>
              <a:rPr sz="1200" dirty="0">
                <a:solidFill>
                  <a:srgbClr val="5A6172"/>
                </a:solidFill>
                <a:latin typeface="Cambria"/>
              </a:rPr>
              <a:t>Per-resident figures calculated from reported circulation and population served.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
        <p:cNvGrpSpPr/>
        <p:nvPr/>
      </p:nvGrpSpPr>
      <p:grpSpPr>
        <a:xfrm>
          <a:off x="0" y="0"/>
          <a:ext cx="0" cy="0"/>
          <a:chOff x="0" y="0"/>
          <a:chExt cx="0" cy="0"/>
        </a:xfrm>
      </p:grpSpPr>
      <p:sp>
        <p:nvSpPr>
          <p:cNvPr id="82" name="Google Shape;82;p6"/>
          <p:cNvSpPr/>
          <p:nvPr/>
        </p:nvSpPr>
        <p:spPr>
          <a:xfrm>
            <a:off x="640080" y="374658"/>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600"/>
              <a:buFont typeface="Cambria"/>
              <a:buNone/>
            </a:pPr>
            <a:r>
              <a:rPr lang="en-US" sz="2800" b="1" i="0" u="none" strike="noStrike" cap="none" dirty="0">
                <a:solidFill>
                  <a:srgbClr val="1B2A4A"/>
                </a:solidFill>
                <a:latin typeface="Cambria"/>
                <a:ea typeface="Cambria"/>
                <a:cs typeface="Cambria"/>
                <a:sym typeface="Cambria"/>
              </a:rPr>
              <a:t>Despite Heavy Use, Library Funding Falls Short </a:t>
            </a:r>
            <a:endParaRPr sz="2800" b="0" i="0" u="none" strike="noStrike" cap="none" dirty="0">
              <a:solidFill>
                <a:schemeClr val="dk1"/>
              </a:solidFill>
              <a:latin typeface="Calibri"/>
              <a:ea typeface="Calibri"/>
              <a:cs typeface="Calibri"/>
              <a:sym typeface="Calibri"/>
            </a:endParaRPr>
          </a:p>
        </p:txBody>
      </p:sp>
      <p:sp>
        <p:nvSpPr>
          <p:cNvPr id="83" name="Google Shape;83;p6"/>
          <p:cNvSpPr/>
          <p:nvPr/>
        </p:nvSpPr>
        <p:spPr>
          <a:xfrm>
            <a:off x="621830" y="1404219"/>
            <a:ext cx="3492900" cy="2285137"/>
          </a:xfrm>
          <a:prstGeom prst="roundRect">
            <a:avLst>
              <a:gd name="adj" fmla="val 3590"/>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a:off x="850405" y="1742275"/>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 name="Google Shape;85;p6" descr="preencoded.png"/>
          <p:cNvPicPr preferRelativeResize="0"/>
          <p:nvPr/>
        </p:nvPicPr>
        <p:blipFill rotWithShape="1">
          <a:blip r:embed="rId3">
            <a:alphaModFix/>
          </a:blip>
          <a:srcRect/>
          <a:stretch/>
        </p:blipFill>
        <p:spPr>
          <a:xfrm>
            <a:off x="927672" y="1819542"/>
            <a:ext cx="439826" cy="439826"/>
          </a:xfrm>
          <a:prstGeom prst="rect">
            <a:avLst/>
          </a:prstGeom>
          <a:noFill/>
          <a:ln>
            <a:noFill/>
          </a:ln>
        </p:spPr>
      </p:pic>
      <p:sp>
        <p:nvSpPr>
          <p:cNvPr id="86" name="Google Shape;86;p6"/>
          <p:cNvSpPr/>
          <p:nvPr/>
        </p:nvSpPr>
        <p:spPr>
          <a:xfrm>
            <a:off x="1581925" y="1769707"/>
            <a:ext cx="23958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800" b="1" i="0" u="none" strike="noStrike" cap="none">
                <a:solidFill>
                  <a:srgbClr val="1B2A4A"/>
                </a:solidFill>
                <a:latin typeface="Cambria"/>
                <a:ea typeface="Cambria"/>
                <a:cs typeface="Cambria"/>
                <a:sym typeface="Cambria"/>
              </a:rPr>
              <a:t>AC System</a:t>
            </a:r>
            <a:endParaRPr sz="1800" b="1" i="0" u="none" strike="noStrike" cap="none">
              <a:solidFill>
                <a:schemeClr val="dk1"/>
              </a:solidFill>
              <a:latin typeface="Calibri"/>
              <a:ea typeface="Calibri"/>
              <a:cs typeface="Calibri"/>
              <a:sym typeface="Calibri"/>
            </a:endParaRPr>
          </a:p>
        </p:txBody>
      </p:sp>
      <p:sp>
        <p:nvSpPr>
          <p:cNvPr id="87" name="Google Shape;87;p6"/>
          <p:cNvSpPr/>
          <p:nvPr/>
        </p:nvSpPr>
        <p:spPr>
          <a:xfrm>
            <a:off x="850405" y="2382355"/>
            <a:ext cx="30357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Costing $600–$1,800/</a:t>
            </a:r>
            <a:r>
              <a:rPr lang="en-US" sz="1600" b="0" i="0" u="none" strike="noStrike" cap="none" dirty="0" err="1">
                <a:solidFill>
                  <a:srgbClr val="1B2A4A"/>
                </a:solidFill>
                <a:latin typeface="Calibri"/>
                <a:ea typeface="Calibri"/>
                <a:cs typeface="Calibri"/>
                <a:sym typeface="Calibri"/>
              </a:rPr>
              <a:t>mo</a:t>
            </a:r>
            <a:r>
              <a:rPr lang="en-US" sz="1600" b="0" i="0" u="none" strike="noStrike" cap="none" dirty="0">
                <a:solidFill>
                  <a:srgbClr val="1B2A4A"/>
                </a:solidFill>
                <a:latin typeface="Calibri"/>
                <a:ea typeface="Calibri"/>
                <a:cs typeface="Calibri"/>
                <a:sym typeface="Calibri"/>
              </a:rPr>
              <a:t> in repairs on a system with obsolete parts</a:t>
            </a:r>
            <a:r>
              <a:rPr lang="en-US" sz="1600" dirty="0">
                <a:solidFill>
                  <a:srgbClr val="1B2A4A"/>
                </a:solidFill>
                <a:latin typeface="Calibri"/>
                <a:ea typeface="Calibri"/>
                <a:cs typeface="Calibri"/>
                <a:sym typeface="Calibri"/>
              </a:rPr>
              <a:t>: </a:t>
            </a:r>
            <a:r>
              <a:rPr lang="en-US" sz="1600" b="0" i="0" u="none" strike="noStrike" cap="none" dirty="0">
                <a:solidFill>
                  <a:srgbClr val="1B2A4A"/>
                </a:solidFill>
                <a:latin typeface="Calibri"/>
                <a:ea typeface="Calibri"/>
                <a:cs typeface="Calibri"/>
                <a:sym typeface="Calibri"/>
              </a:rPr>
              <a:t>full replacement deferred.</a:t>
            </a:r>
            <a:endParaRPr sz="1600" b="0" i="0" u="none" strike="noStrike" cap="none" dirty="0">
              <a:solidFill>
                <a:schemeClr val="dk1"/>
              </a:solidFill>
              <a:latin typeface="Calibri"/>
              <a:ea typeface="Calibri"/>
              <a:cs typeface="Calibri"/>
              <a:sym typeface="Calibri"/>
            </a:endParaRPr>
          </a:p>
        </p:txBody>
      </p:sp>
      <p:sp>
        <p:nvSpPr>
          <p:cNvPr id="88" name="Google Shape;88;p6"/>
          <p:cNvSpPr/>
          <p:nvPr/>
        </p:nvSpPr>
        <p:spPr>
          <a:xfrm>
            <a:off x="4334269" y="1358694"/>
            <a:ext cx="3492900" cy="2285137"/>
          </a:xfrm>
          <a:prstGeom prst="roundRect">
            <a:avLst>
              <a:gd name="adj" fmla="val 3590"/>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a:off x="4562869" y="1742275"/>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0" name="Google Shape;90;p6" descr="preencoded.png"/>
          <p:cNvPicPr preferRelativeResize="0"/>
          <p:nvPr/>
        </p:nvPicPr>
        <p:blipFill rotWithShape="1">
          <a:blip r:embed="rId4">
            <a:alphaModFix/>
          </a:blip>
          <a:srcRect/>
          <a:stretch/>
        </p:blipFill>
        <p:spPr>
          <a:xfrm>
            <a:off x="4640136" y="1819542"/>
            <a:ext cx="439826" cy="439826"/>
          </a:xfrm>
          <a:prstGeom prst="rect">
            <a:avLst/>
          </a:prstGeom>
          <a:noFill/>
          <a:ln>
            <a:noFill/>
          </a:ln>
        </p:spPr>
      </p:pic>
      <p:sp>
        <p:nvSpPr>
          <p:cNvPr id="91" name="Google Shape;91;p6"/>
          <p:cNvSpPr/>
          <p:nvPr/>
        </p:nvSpPr>
        <p:spPr>
          <a:xfrm>
            <a:off x="5294389" y="1769707"/>
            <a:ext cx="23958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800" b="1" i="0" u="none" strike="noStrike" cap="none">
                <a:solidFill>
                  <a:srgbClr val="1B2A4A"/>
                </a:solidFill>
                <a:latin typeface="Cambria"/>
                <a:ea typeface="Cambria"/>
                <a:cs typeface="Cambria"/>
                <a:sym typeface="Cambria"/>
              </a:rPr>
              <a:t>Roof</a:t>
            </a:r>
            <a:endParaRPr sz="1800" b="1" i="0" u="none" strike="noStrike" cap="none">
              <a:solidFill>
                <a:schemeClr val="dk1"/>
              </a:solidFill>
              <a:latin typeface="Calibri"/>
              <a:ea typeface="Calibri"/>
              <a:cs typeface="Calibri"/>
              <a:sym typeface="Calibri"/>
            </a:endParaRPr>
          </a:p>
        </p:txBody>
      </p:sp>
      <p:sp>
        <p:nvSpPr>
          <p:cNvPr id="92" name="Google Shape;92;p6"/>
          <p:cNvSpPr/>
          <p:nvPr/>
        </p:nvSpPr>
        <p:spPr>
          <a:xfrm>
            <a:off x="4562869" y="2382355"/>
            <a:ext cx="30357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a:solidFill>
                  <a:srgbClr val="1B2A4A"/>
                </a:solidFill>
                <a:latin typeface="Calibri"/>
                <a:ea typeface="Calibri"/>
                <a:cs typeface="Calibri"/>
                <a:sym typeface="Calibri"/>
              </a:rPr>
              <a:t>Patch repairs running $750–$2,000/mo, in place of a full replacement.</a:t>
            </a:r>
            <a:endParaRPr sz="1600" b="0" i="0" u="none" strike="noStrike" cap="none">
              <a:solidFill>
                <a:schemeClr val="dk1"/>
              </a:solidFill>
              <a:latin typeface="Calibri"/>
              <a:ea typeface="Calibri"/>
              <a:cs typeface="Calibri"/>
              <a:sym typeface="Calibri"/>
            </a:endParaRPr>
          </a:p>
        </p:txBody>
      </p:sp>
      <p:sp>
        <p:nvSpPr>
          <p:cNvPr id="93" name="Google Shape;93;p6"/>
          <p:cNvSpPr/>
          <p:nvPr/>
        </p:nvSpPr>
        <p:spPr>
          <a:xfrm>
            <a:off x="8046733" y="1358694"/>
            <a:ext cx="3492900" cy="2285137"/>
          </a:xfrm>
          <a:prstGeom prst="roundRect">
            <a:avLst>
              <a:gd name="adj" fmla="val 3590"/>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8275333" y="1742275"/>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5" name="Google Shape;95;p6" descr="preencoded.png"/>
          <p:cNvPicPr preferRelativeResize="0"/>
          <p:nvPr/>
        </p:nvPicPr>
        <p:blipFill rotWithShape="1">
          <a:blip r:embed="rId5">
            <a:alphaModFix/>
          </a:blip>
          <a:srcRect/>
          <a:stretch/>
        </p:blipFill>
        <p:spPr>
          <a:xfrm>
            <a:off x="8352600" y="1819542"/>
            <a:ext cx="439826" cy="439826"/>
          </a:xfrm>
          <a:prstGeom prst="rect">
            <a:avLst/>
          </a:prstGeom>
          <a:noFill/>
          <a:ln>
            <a:noFill/>
          </a:ln>
        </p:spPr>
      </p:pic>
      <p:sp>
        <p:nvSpPr>
          <p:cNvPr id="96" name="Google Shape;96;p6"/>
          <p:cNvSpPr/>
          <p:nvPr/>
        </p:nvSpPr>
        <p:spPr>
          <a:xfrm>
            <a:off x="9006853" y="1769707"/>
            <a:ext cx="23958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800" b="1" i="0" u="none" strike="noStrike" cap="none">
                <a:solidFill>
                  <a:srgbClr val="1B2A4A"/>
                </a:solidFill>
                <a:latin typeface="Cambria"/>
                <a:ea typeface="Cambria"/>
                <a:cs typeface="Cambria"/>
                <a:sym typeface="Cambria"/>
              </a:rPr>
              <a:t>Bathrooms</a:t>
            </a:r>
            <a:endParaRPr sz="1800" b="1" i="0" u="none" strike="noStrike" cap="none">
              <a:solidFill>
                <a:schemeClr val="dk1"/>
              </a:solidFill>
              <a:latin typeface="Calibri"/>
              <a:ea typeface="Calibri"/>
              <a:cs typeface="Calibri"/>
              <a:sym typeface="Calibri"/>
            </a:endParaRPr>
          </a:p>
        </p:txBody>
      </p:sp>
      <p:sp>
        <p:nvSpPr>
          <p:cNvPr id="97" name="Google Shape;97;p6"/>
          <p:cNvSpPr/>
          <p:nvPr/>
        </p:nvSpPr>
        <p:spPr>
          <a:xfrm>
            <a:off x="8275333" y="2382355"/>
            <a:ext cx="30357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a:solidFill>
                  <a:srgbClr val="1B2A4A"/>
                </a:solidFill>
                <a:latin typeface="Calibri"/>
                <a:ea typeface="Calibri"/>
                <a:cs typeface="Calibri"/>
                <a:sym typeface="Calibri"/>
              </a:rPr>
              <a:t>Public restrooms are non-functioning or need costly pipe repair and replacement.</a:t>
            </a:r>
            <a:endParaRPr sz="1600" b="0" i="0" u="none" strike="noStrike" cap="none">
              <a:solidFill>
                <a:schemeClr val="dk1"/>
              </a:solidFill>
              <a:latin typeface="Calibri"/>
              <a:ea typeface="Calibri"/>
              <a:cs typeface="Calibri"/>
              <a:sym typeface="Calibri"/>
            </a:endParaRPr>
          </a:p>
        </p:txBody>
      </p:sp>
      <p:sp>
        <p:nvSpPr>
          <p:cNvPr id="98" name="Google Shape;98;p6"/>
          <p:cNvSpPr/>
          <p:nvPr/>
        </p:nvSpPr>
        <p:spPr>
          <a:xfrm>
            <a:off x="626280" y="4055858"/>
            <a:ext cx="10908900" cy="1239937"/>
          </a:xfrm>
          <a:prstGeom prst="roundRect">
            <a:avLst>
              <a:gd name="adj" fmla="val 6087"/>
            </a:avLst>
          </a:prstGeom>
          <a:solidFill>
            <a:srgbClr val="FCEFE0"/>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6"/>
          <p:cNvSpPr/>
          <p:nvPr/>
        </p:nvSpPr>
        <p:spPr>
          <a:xfrm>
            <a:off x="900600" y="4238739"/>
            <a:ext cx="685800" cy="685800"/>
          </a:xfrm>
          <a:prstGeom prst="ellipse">
            <a:avLst/>
          </a:prstGeom>
          <a:solidFill>
            <a:srgbClr val="A8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0" name="Google Shape;100;p6" descr="preencoded.png"/>
          <p:cNvPicPr preferRelativeResize="0"/>
          <p:nvPr/>
        </p:nvPicPr>
        <p:blipFill rotWithShape="1">
          <a:blip r:embed="rId6">
            <a:alphaModFix/>
          </a:blip>
          <a:srcRect/>
          <a:stretch/>
        </p:blipFill>
        <p:spPr>
          <a:xfrm>
            <a:off x="989754" y="4327893"/>
            <a:ext cx="507492" cy="507492"/>
          </a:xfrm>
          <a:prstGeom prst="rect">
            <a:avLst/>
          </a:prstGeom>
          <a:noFill/>
          <a:ln>
            <a:noFill/>
          </a:ln>
        </p:spPr>
      </p:pic>
      <p:sp>
        <p:nvSpPr>
          <p:cNvPr id="101" name="Google Shape;101;p6"/>
          <p:cNvSpPr/>
          <p:nvPr/>
        </p:nvSpPr>
        <p:spPr>
          <a:xfrm>
            <a:off x="1860720" y="4165586"/>
            <a:ext cx="9464100" cy="1011409"/>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A83232"/>
              </a:buClr>
              <a:buSzPts val="1300"/>
              <a:buFont typeface="Calibri"/>
              <a:buNone/>
            </a:pPr>
            <a:r>
              <a:rPr lang="en-US" sz="1700" b="1" i="0" u="none" strike="noStrike" cap="none" dirty="0">
                <a:solidFill>
                  <a:srgbClr val="A83232"/>
                </a:solidFill>
                <a:latin typeface="Calibri"/>
                <a:ea typeface="Calibri"/>
                <a:cs typeface="Calibri"/>
                <a:sym typeface="Calibri"/>
              </a:rPr>
              <a:t>The library has done what it can.</a:t>
            </a:r>
            <a:r>
              <a:rPr lang="en-US" sz="1700" i="0" u="none" strike="noStrike" cap="none" dirty="0">
                <a:solidFill>
                  <a:schemeClr val="tx1"/>
                </a:solidFill>
                <a:latin typeface="Calibri"/>
                <a:ea typeface="Calibri"/>
                <a:cs typeface="Calibri"/>
                <a:sym typeface="Calibri"/>
              </a:rPr>
              <a:t> It refinanced its mortgage and depends heavily on grants and fundraising. None of that enables repairing the roof, HVAC, or bathrooms.</a:t>
            </a:r>
            <a:endParaRPr sz="1700" i="0" u="none" strike="noStrike" cap="none" dirty="0">
              <a:solidFill>
                <a:schemeClr val="tx1"/>
              </a:solidFill>
              <a:latin typeface="Calibri"/>
              <a:ea typeface="Calibri"/>
              <a:cs typeface="Calibri"/>
              <a:sym typeface="Calibri"/>
            </a:endParaRPr>
          </a:p>
        </p:txBody>
      </p:sp>
      <p:sp>
        <p:nvSpPr>
          <p:cNvPr id="102" name="TextBox 101"/>
          <p:cNvSpPr txBox="1"/>
          <p:nvPr/>
        </p:nvSpPr>
        <p:spPr>
          <a:xfrm>
            <a:off x="640080" y="6429473"/>
            <a:ext cx="10972800" cy="276999"/>
          </a:xfrm>
          <a:prstGeom prst="rect">
            <a:avLst/>
          </a:prstGeom>
          <a:noFill/>
        </p:spPr>
        <p:txBody>
          <a:bodyPr wrap="square">
            <a:spAutoFit/>
          </a:bodyPr>
          <a:lstStyle/>
          <a:p>
            <a:r>
              <a:rPr sz="1200" dirty="0">
                <a:solidFill>
                  <a:srgbClr val="5A6172"/>
                </a:solidFill>
                <a:latin typeface="Cambria"/>
              </a:rPr>
              <a:t>Sources: RKCL Trustees, June 2026 (repair costs); RKCL audited financial statements 2023, p. 7; DCL 2025 Impact Report p. 34.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3"/>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5597A03-A6D7-55EA-DD45-39B7978C1C4A}"/>
              </a:ext>
            </a:extLst>
          </p:cNvPr>
          <p:cNvGraphicFramePr/>
          <p:nvPr>
            <p:extLst>
              <p:ext uri="{D42A27DB-BD31-4B8C-83A1-F6EECF244321}">
                <p14:modId xmlns:p14="http://schemas.microsoft.com/office/powerpoint/2010/main" val="2588892507"/>
              </p:ext>
            </p:extLst>
          </p:nvPr>
        </p:nvGraphicFramePr>
        <p:xfrm>
          <a:off x="5143216" y="1590707"/>
          <a:ext cx="6724443" cy="4395892"/>
        </p:xfrm>
        <a:graphic>
          <a:graphicData uri="http://schemas.openxmlformats.org/drawingml/2006/chart">
            <c:chart xmlns:c="http://schemas.openxmlformats.org/drawingml/2006/chart" xmlns:r="http://schemas.openxmlformats.org/officeDocument/2006/relationships" r:id="rId3"/>
          </a:graphicData>
        </a:graphic>
      </p:graphicFrame>
      <p:sp>
        <p:nvSpPr>
          <p:cNvPr id="114" name="Google Shape;114;p7"/>
          <p:cNvSpPr/>
          <p:nvPr/>
        </p:nvSpPr>
        <p:spPr>
          <a:xfrm>
            <a:off x="548640" y="1605004"/>
            <a:ext cx="4325112" cy="1396365"/>
          </a:xfrm>
          <a:prstGeom prst="roundRect">
            <a:avLst>
              <a:gd name="adj" fmla="val 3256"/>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7"/>
          <p:cNvSpPr/>
          <p:nvPr/>
        </p:nvSpPr>
        <p:spPr>
          <a:xfrm>
            <a:off x="777240" y="1787884"/>
            <a:ext cx="3886200" cy="1019429"/>
          </a:xfrm>
          <a:prstGeom prst="rect">
            <a:avLst/>
          </a:prstGeom>
          <a:noFill/>
          <a:ln>
            <a:noFill/>
          </a:ln>
        </p:spPr>
        <p:txBody>
          <a:bodyPr spcFirstLastPara="1" wrap="square" lIns="0" tIns="0" rIns="0" bIns="0" anchor="t" anchorCtr="0">
            <a:noAutofit/>
          </a:bodyPr>
          <a:lstStyle/>
          <a:p>
            <a:pPr>
              <a:buClr>
                <a:srgbClr val="1B2A4A"/>
              </a:buClr>
              <a:buSzPts val="1400"/>
            </a:pPr>
            <a:r>
              <a:rPr lang="en-US" sz="1600" b="1" dirty="0">
                <a:solidFill>
                  <a:srgbClr val="A83232"/>
                </a:solidFill>
                <a:latin typeface="Calibri"/>
                <a:ea typeface="Calibri"/>
                <a:cs typeface="Calibri"/>
                <a:sym typeface="Calibri"/>
              </a:rPr>
              <a:t>Pennsylvania ties additional state aid (Quality Libraries Aid) to a $5 per resident threshold measured across the municipalities the library serves.</a:t>
            </a:r>
          </a:p>
        </p:txBody>
      </p:sp>
      <p:sp>
        <p:nvSpPr>
          <p:cNvPr id="116" name="Google Shape;116;p7"/>
          <p:cNvSpPr/>
          <p:nvPr/>
        </p:nvSpPr>
        <p:spPr>
          <a:xfrm>
            <a:off x="557780" y="4295199"/>
            <a:ext cx="4325100" cy="1767521"/>
          </a:xfrm>
          <a:prstGeom prst="roundRect">
            <a:avLst>
              <a:gd name="adj" fmla="val 3182"/>
            </a:avLst>
          </a:prstGeom>
          <a:solidFill>
            <a:srgbClr val="1B2A4A"/>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777253" y="4334358"/>
            <a:ext cx="594300" cy="594300"/>
          </a:xfrm>
          <a:prstGeom prst="ellipse">
            <a:avLst/>
          </a:prstGeom>
          <a:solidFill>
            <a:srgbClr val="C99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8" name="Google Shape;118;p7" descr="preencoded.png"/>
          <p:cNvPicPr preferRelativeResize="0"/>
          <p:nvPr/>
        </p:nvPicPr>
        <p:blipFill rotWithShape="1">
          <a:blip r:embed="rId4">
            <a:alphaModFix/>
          </a:blip>
          <a:srcRect/>
          <a:stretch/>
        </p:blipFill>
        <p:spPr>
          <a:xfrm>
            <a:off x="854482" y="4425812"/>
            <a:ext cx="439826" cy="439826"/>
          </a:xfrm>
          <a:prstGeom prst="rect">
            <a:avLst/>
          </a:prstGeom>
          <a:noFill/>
          <a:ln>
            <a:noFill/>
          </a:ln>
        </p:spPr>
      </p:pic>
      <p:sp>
        <p:nvSpPr>
          <p:cNvPr id="119" name="Google Shape;119;p7"/>
          <p:cNvSpPr/>
          <p:nvPr/>
        </p:nvSpPr>
        <p:spPr>
          <a:xfrm>
            <a:off x="1508835" y="4425808"/>
            <a:ext cx="32460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500"/>
              <a:buFont typeface="Cambria"/>
              <a:buNone/>
            </a:pPr>
            <a:r>
              <a:rPr lang="en-US" sz="1500" b="1" i="0" u="none" strike="noStrike" cap="none" dirty="0">
                <a:solidFill>
                  <a:srgbClr val="FFFFFF"/>
                </a:solidFill>
                <a:latin typeface="Cambria"/>
                <a:ea typeface="Cambria"/>
                <a:cs typeface="Cambria"/>
                <a:sym typeface="Cambria"/>
              </a:rPr>
              <a:t>More Use than Support</a:t>
            </a:r>
            <a:endParaRPr sz="1500" b="0" i="0" u="none" strike="noStrike" cap="none" dirty="0">
              <a:solidFill>
                <a:schemeClr val="dk1"/>
              </a:solidFill>
              <a:latin typeface="Calibri"/>
              <a:ea typeface="Calibri"/>
              <a:cs typeface="Calibri"/>
              <a:sym typeface="Calibri"/>
            </a:endParaRPr>
          </a:p>
        </p:txBody>
      </p:sp>
      <p:sp>
        <p:nvSpPr>
          <p:cNvPr id="120" name="Google Shape;120;p7"/>
          <p:cNvSpPr/>
          <p:nvPr/>
        </p:nvSpPr>
        <p:spPr>
          <a:xfrm>
            <a:off x="785454" y="5071166"/>
            <a:ext cx="3969525" cy="777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4EAF3"/>
              </a:buClr>
              <a:buSzPts val="1150"/>
              <a:buFont typeface="Calibri"/>
              <a:buNone/>
            </a:pPr>
            <a:r>
              <a:rPr lang="en-US" sz="1600" b="0" i="0" u="none" strike="noStrike" cap="none" dirty="0">
                <a:solidFill>
                  <a:srgbClr val="E4EAF3"/>
                </a:solidFill>
                <a:latin typeface="Calibri"/>
                <a:ea typeface="Calibri"/>
                <a:cs typeface="Calibri"/>
                <a:sym typeface="Calibri"/>
              </a:rPr>
              <a:t>Bethel provides about 12.5% of the five municipalities’ support, and accounts for about 24% of their combined circulation.</a:t>
            </a:r>
            <a:endParaRPr sz="1600" b="0" i="0" u="none" strike="noStrike" cap="none" dirty="0">
              <a:solidFill>
                <a:schemeClr val="dk1"/>
              </a:solidFill>
              <a:latin typeface="Calibri"/>
              <a:ea typeface="Calibri"/>
              <a:cs typeface="Calibri"/>
              <a:sym typeface="Calibri"/>
            </a:endParaRPr>
          </a:p>
        </p:txBody>
      </p:sp>
      <p:sp>
        <p:nvSpPr>
          <p:cNvPr id="121" name="Google Shape;121;p7"/>
          <p:cNvSpPr/>
          <p:nvPr/>
        </p:nvSpPr>
        <p:spPr>
          <a:xfrm>
            <a:off x="548655" y="453108"/>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400"/>
              <a:buFont typeface="Cambria"/>
              <a:buNone/>
            </a:pPr>
            <a:r>
              <a:rPr lang="en-US" sz="2800" b="1" i="0" u="none" strike="noStrike" cap="none" dirty="0">
                <a:solidFill>
                  <a:srgbClr val="1B2A4A"/>
                </a:solidFill>
                <a:latin typeface="Cambria"/>
                <a:ea typeface="Cambria"/>
                <a:cs typeface="Cambria"/>
                <a:sym typeface="Cambria"/>
              </a:rPr>
              <a:t>Bethel Funds the Library at $3.68 per Resident, Below the State’s Guidance of $5.00 per Resident</a:t>
            </a:r>
            <a:endParaRPr sz="2800" b="0" i="0" u="none" strike="noStrike" cap="none" dirty="0">
              <a:solidFill>
                <a:srgbClr val="000000"/>
              </a:solidFill>
              <a:latin typeface="Calibri"/>
              <a:ea typeface="Calibri"/>
              <a:cs typeface="Calibri"/>
              <a:sym typeface="Calibri"/>
            </a:endParaRPr>
          </a:p>
        </p:txBody>
      </p:sp>
      <p:sp>
        <p:nvSpPr>
          <p:cNvPr id="122" name="Google Shape;122;p7"/>
          <p:cNvSpPr/>
          <p:nvPr/>
        </p:nvSpPr>
        <p:spPr>
          <a:xfrm>
            <a:off x="557780" y="3278482"/>
            <a:ext cx="4325100" cy="822660"/>
          </a:xfrm>
          <a:prstGeom prst="roundRect">
            <a:avLst>
              <a:gd name="adj" fmla="val 6087"/>
            </a:avLst>
          </a:prstGeom>
          <a:solidFill>
            <a:srgbClr val="FCEFE0"/>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7"/>
          <p:cNvSpPr/>
          <p:nvPr/>
        </p:nvSpPr>
        <p:spPr>
          <a:xfrm>
            <a:off x="777239" y="3278482"/>
            <a:ext cx="4031853" cy="767113"/>
          </a:xfrm>
          <a:prstGeom prst="rect">
            <a:avLst/>
          </a:prstGeom>
          <a:noFill/>
          <a:ln>
            <a:noFill/>
          </a:ln>
        </p:spPr>
        <p:txBody>
          <a:bodyPr spcFirstLastPara="1" wrap="square" lIns="0" tIns="0" rIns="0" bIns="0" anchor="ctr" anchorCtr="0">
            <a:noAutofit/>
          </a:bodyPr>
          <a:lstStyle/>
          <a:p>
            <a:pPr lvl="0">
              <a:buClr>
                <a:srgbClr val="1B2A4A"/>
              </a:buClr>
              <a:buSzPts val="1400"/>
            </a:pPr>
            <a:r>
              <a:rPr lang="en-US" sz="1600" dirty="0">
                <a:solidFill>
                  <a:srgbClr val="1B2A4A"/>
                </a:solidFill>
                <a:latin typeface="Calibri"/>
                <a:ea typeface="Calibri"/>
                <a:cs typeface="Calibri"/>
                <a:sym typeface="Calibri"/>
              </a:rPr>
              <a:t>Bethel’s library tax yields about $3.68 per resident, leaving money on the table.</a:t>
            </a:r>
            <a:endParaRPr lang="en-US" sz="1600" dirty="0">
              <a:solidFill>
                <a:schemeClr val="dk1"/>
              </a:solidFill>
              <a:latin typeface="Calibri"/>
              <a:ea typeface="Calibri"/>
              <a:cs typeface="Calibri"/>
              <a:sym typeface="Calibri"/>
            </a:endParaRPr>
          </a:p>
        </p:txBody>
      </p:sp>
      <p:sp>
        <p:nvSpPr>
          <p:cNvPr id="131" name="TextBox 130"/>
          <p:cNvSpPr txBox="1"/>
          <p:nvPr/>
        </p:nvSpPr>
        <p:spPr>
          <a:xfrm>
            <a:off x="548640" y="6528816"/>
            <a:ext cx="10972800" cy="276999"/>
          </a:xfrm>
          <a:prstGeom prst="rect">
            <a:avLst/>
          </a:prstGeom>
          <a:noFill/>
        </p:spPr>
        <p:txBody>
          <a:bodyPr wrap="square">
            <a:spAutoFit/>
          </a:bodyPr>
          <a:lstStyle/>
          <a:p>
            <a:r>
              <a:rPr sz="1200" dirty="0">
                <a:solidFill>
                  <a:srgbClr val="5A6172"/>
                </a:solidFill>
                <a:latin typeface="Calibri"/>
              </a:rPr>
              <a:t>Sources: Resolution 2026-33 ($3.68); RKCL Trustees, June 2026 (2024 figures); DCL 2025 Impact Report p. 34; </a:t>
            </a:r>
            <a:r>
              <a:rPr lang="en-US" sz="1200" dirty="0">
                <a:solidFill>
                  <a:srgbClr val="5A6172"/>
                </a:solidFill>
                <a:latin typeface="Calibri"/>
              </a:rPr>
              <a:t>DCL </a:t>
            </a:r>
            <a:r>
              <a:rPr sz="1200" dirty="0">
                <a:solidFill>
                  <a:srgbClr val="5A6172"/>
                </a:solidFill>
                <a:latin typeface="Calibri"/>
              </a:rPr>
              <a:t>Municipal Per Capita Funding Profile 2020.</a:t>
            </a:r>
          </a:p>
        </p:txBody>
      </p:sp>
      <p:sp>
        <p:nvSpPr>
          <p:cNvPr id="124" name="Google Shape;124;p7"/>
          <p:cNvSpPr txBox="1"/>
          <p:nvPr/>
        </p:nvSpPr>
        <p:spPr>
          <a:xfrm rot="20760000">
            <a:off x="5973412" y="5369902"/>
            <a:ext cx="914400" cy="585216"/>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dirty="0"/>
              <a:t>Chadds </a:t>
            </a:r>
          </a:p>
          <a:p>
            <a:pPr marL="0" lvl="0" indent="0" algn="ctr" rtl="0">
              <a:spcBef>
                <a:spcPts val="0"/>
              </a:spcBef>
              <a:spcAft>
                <a:spcPts val="0"/>
              </a:spcAft>
              <a:buNone/>
            </a:pPr>
            <a:r>
              <a:rPr lang="en-US" sz="1500" dirty="0"/>
              <a:t>Ford</a:t>
            </a:r>
            <a:endParaRPr sz="1500" dirty="0"/>
          </a:p>
        </p:txBody>
      </p:sp>
      <p:sp>
        <p:nvSpPr>
          <p:cNvPr id="125" name="Google Shape;125;p7"/>
          <p:cNvSpPr txBox="1"/>
          <p:nvPr/>
        </p:nvSpPr>
        <p:spPr>
          <a:xfrm rot="20760000">
            <a:off x="7026347" y="5380938"/>
            <a:ext cx="914400" cy="612648"/>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dirty="0"/>
              <a:t>Bethel</a:t>
            </a:r>
            <a:endParaRPr sz="1500" dirty="0"/>
          </a:p>
        </p:txBody>
      </p:sp>
      <p:sp>
        <p:nvSpPr>
          <p:cNvPr id="126" name="Google Shape;126;p7"/>
          <p:cNvSpPr txBox="1"/>
          <p:nvPr/>
        </p:nvSpPr>
        <p:spPr>
          <a:xfrm rot="20773371">
            <a:off x="7890433" y="5371976"/>
            <a:ext cx="872639" cy="581066"/>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dirty="0"/>
              <a:t>Chester </a:t>
            </a:r>
          </a:p>
          <a:p>
            <a:pPr marL="0" lvl="0" indent="0" algn="l" rtl="0">
              <a:spcBef>
                <a:spcPts val="0"/>
              </a:spcBef>
              <a:spcAft>
                <a:spcPts val="0"/>
              </a:spcAft>
              <a:buNone/>
            </a:pPr>
            <a:r>
              <a:rPr lang="en-US" sz="1500" dirty="0"/>
              <a:t>Heights</a:t>
            </a:r>
            <a:endParaRPr sz="1500" dirty="0"/>
          </a:p>
        </p:txBody>
      </p:sp>
      <p:sp>
        <p:nvSpPr>
          <p:cNvPr id="127" name="Google Shape;127;p7"/>
          <p:cNvSpPr txBox="1"/>
          <p:nvPr/>
        </p:nvSpPr>
        <p:spPr>
          <a:xfrm rot="20739446">
            <a:off x="8839889" y="5386988"/>
            <a:ext cx="1086900" cy="612648"/>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dirty="0"/>
              <a:t>Thornbury</a:t>
            </a:r>
            <a:endParaRPr sz="1500" dirty="0"/>
          </a:p>
        </p:txBody>
      </p:sp>
      <p:sp>
        <p:nvSpPr>
          <p:cNvPr id="128" name="Google Shape;128;p7"/>
          <p:cNvSpPr txBox="1"/>
          <p:nvPr/>
        </p:nvSpPr>
        <p:spPr>
          <a:xfrm rot="20784447">
            <a:off x="9838558" y="5427977"/>
            <a:ext cx="914400" cy="377899"/>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dirty="0"/>
              <a:t>Concord</a:t>
            </a:r>
            <a:endParaRPr sz="1500" dirty="0"/>
          </a:p>
        </p:txBody>
      </p:sp>
      <p:sp>
        <p:nvSpPr>
          <p:cNvPr id="129" name="Google Shape;129;p7"/>
          <p:cNvSpPr txBox="1"/>
          <p:nvPr/>
        </p:nvSpPr>
        <p:spPr>
          <a:xfrm rot="20760000">
            <a:off x="10739676" y="5313805"/>
            <a:ext cx="1053883" cy="654282"/>
          </a:xfrm>
          <a:prstGeom prst="rect">
            <a:avLst/>
          </a:prstGeom>
          <a:solidFill>
            <a:srgbClr val="FFFFFF"/>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500" dirty="0"/>
              <a:t> PA Guidance</a:t>
            </a:r>
            <a:endParaRPr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5"/>
        <p:cNvGrpSpPr/>
        <p:nvPr/>
      </p:nvGrpSpPr>
      <p:grpSpPr>
        <a:xfrm>
          <a:off x="0" y="0"/>
          <a:ext cx="0" cy="0"/>
          <a:chOff x="0" y="0"/>
          <a:chExt cx="0" cy="0"/>
        </a:xfrm>
      </p:grpSpPr>
      <p:graphicFrame>
        <p:nvGraphicFramePr>
          <p:cNvPr id="136" name="Google Shape;136;p8"/>
          <p:cNvGraphicFramePr/>
          <p:nvPr>
            <p:extLst>
              <p:ext uri="{D42A27DB-BD31-4B8C-83A1-F6EECF244321}">
                <p14:modId xmlns:p14="http://schemas.microsoft.com/office/powerpoint/2010/main" val="358375921"/>
              </p:ext>
            </p:extLst>
          </p:nvPr>
        </p:nvGraphicFramePr>
        <p:xfrm>
          <a:off x="1109841" y="1467350"/>
          <a:ext cx="9815050" cy="4407375"/>
        </p:xfrm>
        <a:graphic>
          <a:graphicData uri="http://schemas.openxmlformats.org/drawingml/2006/table">
            <a:tbl>
              <a:tblPr>
                <a:noFill/>
                <a:tableStyleId>{08E8BE59-C026-43F2-B8DF-AEE6908A0065}</a:tableStyleId>
              </a:tblPr>
              <a:tblGrid>
                <a:gridCol w="4159583">
                  <a:extLst>
                    <a:ext uri="{9D8B030D-6E8A-4147-A177-3AD203B41FA5}">
                      <a16:colId xmlns:a16="http://schemas.microsoft.com/office/drawing/2014/main" val="20000"/>
                    </a:ext>
                  </a:extLst>
                </a:gridCol>
                <a:gridCol w="1859796">
                  <a:extLst>
                    <a:ext uri="{9D8B030D-6E8A-4147-A177-3AD203B41FA5}">
                      <a16:colId xmlns:a16="http://schemas.microsoft.com/office/drawing/2014/main" val="20001"/>
                    </a:ext>
                  </a:extLst>
                </a:gridCol>
                <a:gridCol w="1890794">
                  <a:extLst>
                    <a:ext uri="{9D8B030D-6E8A-4147-A177-3AD203B41FA5}">
                      <a16:colId xmlns:a16="http://schemas.microsoft.com/office/drawing/2014/main" val="20002"/>
                    </a:ext>
                  </a:extLst>
                </a:gridCol>
                <a:gridCol w="1904877">
                  <a:extLst>
                    <a:ext uri="{9D8B030D-6E8A-4147-A177-3AD203B41FA5}">
                      <a16:colId xmlns:a16="http://schemas.microsoft.com/office/drawing/2014/main" val="3922006594"/>
                    </a:ext>
                  </a:extLst>
                </a:gridCol>
              </a:tblGrid>
              <a:tr h="566925">
                <a:tc>
                  <a:txBody>
                    <a:bodyPr/>
                    <a:lstStyle/>
                    <a:p>
                      <a:pPr marL="0" marR="0" lvl="0" indent="0" algn="ctr" rtl="0">
                        <a:spcBef>
                          <a:spcPts val="0"/>
                        </a:spcBef>
                        <a:spcAft>
                          <a:spcPts val="0"/>
                        </a:spcAft>
                        <a:buClr>
                          <a:schemeClr val="dk1"/>
                        </a:buClr>
                        <a:buSzPts val="1350"/>
                        <a:buFont typeface="Calibri"/>
                        <a:buNone/>
                      </a:pP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350"/>
                        <a:buFont typeface="Calibri"/>
                        <a:buNone/>
                      </a:pPr>
                      <a:r>
                        <a:rPr lang="en-US" sz="2000" b="1" u="none" strike="noStrike" cap="none" dirty="0">
                          <a:solidFill>
                            <a:srgbClr val="FFFFFF"/>
                          </a:solidFill>
                          <a:latin typeface="Calibri"/>
                          <a:ea typeface="Calibri"/>
                          <a:cs typeface="Calibri"/>
                          <a:sym typeface="Calibri"/>
                        </a:rPr>
                        <a:t>Current</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350"/>
                        <a:buFont typeface="Calibri"/>
                        <a:buNone/>
                      </a:pPr>
                      <a:r>
                        <a:rPr lang="en-US" sz="2000" b="1" dirty="0">
                          <a:solidFill>
                            <a:srgbClr val="FFFFFF"/>
                          </a:solidFill>
                          <a:latin typeface="Calibri"/>
                          <a:ea typeface="Calibri"/>
                          <a:cs typeface="Calibri"/>
                          <a:sym typeface="Calibri"/>
                        </a:rPr>
                        <a:t>Proposed</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2E4570"/>
                    </a:solidFill>
                  </a:tcPr>
                </a:tc>
                <a:tc>
                  <a:txBody>
                    <a:bodyPr/>
                    <a:lstStyle/>
                    <a:p>
                      <a:pPr marL="0" marR="0" lvl="0" indent="0" algn="ctr" rtl="0">
                        <a:spcBef>
                          <a:spcPts val="0"/>
                        </a:spcBef>
                        <a:spcAft>
                          <a:spcPts val="0"/>
                        </a:spcAft>
                        <a:buClr>
                          <a:srgbClr val="FFFFFF"/>
                        </a:buClr>
                        <a:buSzPts val="1350"/>
                        <a:buFont typeface="Calibri"/>
                        <a:buNone/>
                      </a:pPr>
                      <a:r>
                        <a:rPr lang="en-US" sz="2000" b="1" i="0" u="none" strike="noStrike" cap="none" spc="0" dirty="0">
                          <a:solidFill>
                            <a:srgbClr val="FFFFFF"/>
                          </a:solidFill>
                          <a:latin typeface="Calibri"/>
                          <a:ea typeface="Calibri"/>
                          <a:cs typeface="Calibri"/>
                          <a:sym typeface="Calibri"/>
                        </a:rPr>
                        <a:t>Increase</a:t>
                      </a:r>
                      <a:endParaRPr sz="2000" b="1" i="0" u="none" strike="noStrike" cap="none" spc="0" dirty="0">
                        <a:solidFill>
                          <a:srgbClr val="FFFFFF"/>
                        </a:solidFill>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solidFill>
                      <a:srgbClr val="2E4570"/>
                    </a:solidFill>
                  </a:tcPr>
                </a:tc>
                <a:extLst>
                  <a:ext uri="{0D108BD9-81ED-4DB2-BD59-A6C34878D82A}">
                    <a16:rowId xmlns:a16="http://schemas.microsoft.com/office/drawing/2014/main" val="10000"/>
                  </a:ext>
                </a:extLst>
              </a:tr>
              <a:tr h="640075">
                <a:tc>
                  <a:txBody>
                    <a:bodyPr/>
                    <a:lstStyle/>
                    <a:p>
                      <a:pPr marL="0" marR="0" lvl="0" indent="0" algn="l" rtl="0">
                        <a:spcBef>
                          <a:spcPts val="0"/>
                        </a:spcBef>
                        <a:spcAft>
                          <a:spcPts val="0"/>
                        </a:spcAft>
                        <a:buClr>
                          <a:srgbClr val="1B2A4A"/>
                        </a:buClr>
                        <a:buSzPts val="1300"/>
                        <a:buFont typeface="Calibri"/>
                        <a:buNone/>
                      </a:pPr>
                      <a:r>
                        <a:rPr lang="en-US" sz="2000" b="1" u="none" strike="noStrike" cap="none">
                          <a:solidFill>
                            <a:srgbClr val="1B2A4A"/>
                          </a:solidFill>
                          <a:latin typeface="Calibri"/>
                          <a:ea typeface="Calibri"/>
                          <a:cs typeface="Calibri"/>
                          <a:sym typeface="Calibri"/>
                        </a:rPr>
                        <a:t>Millage rate</a:t>
                      </a:r>
                      <a:endParaRPr sz="2000" u="none" strike="noStrike" cap="none">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a:solidFill>
                            <a:srgbClr val="1B2A4A"/>
                          </a:solidFill>
                          <a:latin typeface="Calibri"/>
                          <a:ea typeface="Calibri"/>
                          <a:cs typeface="Calibri"/>
                          <a:sym typeface="Calibri"/>
                        </a:rPr>
                        <a:t>0.027</a:t>
                      </a:r>
                      <a:endParaRPr sz="2000" u="none" strike="noStrike" cap="none">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a:solidFill>
                            <a:srgbClr val="1B2A4A"/>
                          </a:solidFill>
                          <a:latin typeface="Calibri"/>
                          <a:ea typeface="Calibri"/>
                          <a:cs typeface="Calibri"/>
                          <a:sym typeface="Calibri"/>
                        </a:rPr>
                        <a:t>0.03</a:t>
                      </a:r>
                      <a:r>
                        <a:rPr lang="en-US" sz="2000">
                          <a:solidFill>
                            <a:srgbClr val="1B2A4A"/>
                          </a:solidFill>
                          <a:latin typeface="Calibri"/>
                          <a:ea typeface="Calibri"/>
                          <a:cs typeface="Calibri"/>
                          <a:sym typeface="Calibri"/>
                        </a:rPr>
                        <a:t>7</a:t>
                      </a:r>
                      <a:endParaRPr sz="2000" u="none" strike="noStrike" cap="none">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0.010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1"/>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Total revenue</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~$36,000</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~$49,000</a:t>
                      </a: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~$13,000</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extLst>
                  <a:ext uri="{0D108BD9-81ED-4DB2-BD59-A6C34878D82A}">
                    <a16:rowId xmlns:a16="http://schemas.microsoft.com/office/drawing/2014/main" val="1186742759"/>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Average $ / resident / year</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$3.68</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$5.00+</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$1.32</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extLst>
                  <a:ext uri="{0D108BD9-81ED-4DB2-BD59-A6C34878D82A}">
                    <a16:rowId xmlns:a16="http://schemas.microsoft.com/office/drawing/2014/main" val="1551355511"/>
                  </a:ext>
                </a:extLst>
              </a:tr>
              <a:tr h="640075">
                <a:tc>
                  <a:txBody>
                    <a:bodyPr/>
                    <a:lstStyle/>
                    <a:p>
                      <a:pPr marL="0" marR="0" lvl="0" indent="0" algn="l" rtl="0">
                        <a:spcBef>
                          <a:spcPts val="0"/>
                        </a:spcBef>
                        <a:spcAft>
                          <a:spcPts val="0"/>
                        </a:spcAft>
                        <a:buClr>
                          <a:srgbClr val="1B2A4A"/>
                        </a:buClr>
                        <a:buSzPts val="1300"/>
                        <a:buFont typeface="Calibri"/>
                        <a:buNone/>
                      </a:pPr>
                      <a:r>
                        <a:rPr lang="en-US" sz="2000" b="0" u="none" strike="noStrike" cap="none" dirty="0">
                          <a:solidFill>
                            <a:schemeClr val="tx1"/>
                          </a:solidFill>
                          <a:latin typeface="Calibri"/>
                          <a:ea typeface="Calibri"/>
                          <a:cs typeface="Calibri"/>
                          <a:sym typeface="Calibri"/>
                        </a:rPr>
                        <a:t>Cost</a:t>
                      </a:r>
                      <a:r>
                        <a:rPr lang="en-US" sz="2000" b="0" u="none" strike="noStrike" cap="none" dirty="0">
                          <a:solidFill>
                            <a:srgbClr val="1B2A4A"/>
                          </a:solidFill>
                          <a:latin typeface="Calibri"/>
                          <a:ea typeface="Calibri"/>
                          <a:cs typeface="Calibri"/>
                          <a:sym typeface="Calibri"/>
                        </a:rPr>
                        <a:t> per $100,000 of assessed value</a:t>
                      </a:r>
                      <a:endParaRPr sz="2000" b="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solidFill>
                            <a:srgbClr val="1B2A4A"/>
                          </a:solidFill>
                          <a:latin typeface="Calibri"/>
                          <a:ea typeface="Calibri"/>
                          <a:cs typeface="Calibri"/>
                          <a:sym typeface="Calibri"/>
                        </a:rPr>
                        <a:t>$2.70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$3.70</a:t>
                      </a: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+$1.00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extLst>
                  <a:ext uri="{0D108BD9-81ED-4DB2-BD59-A6C34878D82A}">
                    <a16:rowId xmlns:a16="http://schemas.microsoft.com/office/drawing/2014/main" val="10002"/>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Property assessed at $250,000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$6.75</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$9.25</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+$2.50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extLst>
                  <a:ext uri="{0D108BD9-81ED-4DB2-BD59-A6C34878D82A}">
                    <a16:rowId xmlns:a16="http://schemas.microsoft.com/office/drawing/2014/main" val="3597239330"/>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Property assessed at $400,000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$10.80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$14.80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+$4.00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extLst>
                  <a:ext uri="{0D108BD9-81ED-4DB2-BD59-A6C34878D82A}">
                    <a16:rowId xmlns:a16="http://schemas.microsoft.com/office/drawing/2014/main" val="3498826544"/>
                  </a:ext>
                </a:extLst>
              </a:tr>
            </a:tbl>
          </a:graphicData>
        </a:graphic>
      </p:graphicFrame>
      <p:sp>
        <p:nvSpPr>
          <p:cNvPr id="139" name="Google Shape;139;p8"/>
          <p:cNvSpPr/>
          <p:nvPr/>
        </p:nvSpPr>
        <p:spPr>
          <a:xfrm>
            <a:off x="1496400" y="413150"/>
            <a:ext cx="91992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dirty="0">
                <a:solidFill>
                  <a:srgbClr val="1B2A4A"/>
                </a:solidFill>
                <a:latin typeface="Cambria"/>
                <a:ea typeface="Cambria"/>
                <a:cs typeface="Cambria"/>
                <a:sym typeface="Cambria"/>
              </a:rPr>
              <a:t>The Ask: $1.00 More per $100,000 of Assessed Value, About $13,000 a Year</a:t>
            </a:r>
            <a:endParaRPr sz="2800" b="0" i="0" u="none" strike="noStrike" cap="none" dirty="0">
              <a:solidFill>
                <a:srgbClr val="000000"/>
              </a:solidFill>
              <a:latin typeface="Calibri"/>
              <a:ea typeface="Calibri"/>
              <a:cs typeface="Calibri"/>
              <a:sym typeface="Calibri"/>
            </a:endParaRPr>
          </a:p>
        </p:txBody>
      </p:sp>
      <p:sp>
        <p:nvSpPr>
          <p:cNvPr id="140" name="TextBox 139"/>
          <p:cNvSpPr txBox="1"/>
          <p:nvPr/>
        </p:nvSpPr>
        <p:spPr>
          <a:xfrm>
            <a:off x="996696" y="6492240"/>
            <a:ext cx="10972800" cy="276999"/>
          </a:xfrm>
          <a:prstGeom prst="rect">
            <a:avLst/>
          </a:prstGeom>
          <a:noFill/>
        </p:spPr>
        <p:txBody>
          <a:bodyPr wrap="square">
            <a:spAutoFit/>
          </a:bodyPr>
          <a:lstStyle/>
          <a:p>
            <a:r>
              <a:rPr sz="1200" dirty="0">
                <a:solidFill>
                  <a:srgbClr val="5A6172"/>
                </a:solidFill>
                <a:latin typeface="Calibri"/>
              </a:rPr>
              <a:t>Sources: Resolution 2026-33; Bethel Township 2026 Adopted Budget, Library Fund. Revenue uses the 2026 budgeted library tax.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1"/>
        <p:cNvGrpSpPr/>
        <p:nvPr/>
      </p:nvGrpSpPr>
      <p:grpSpPr>
        <a:xfrm>
          <a:off x="0" y="0"/>
          <a:ext cx="0" cy="0"/>
          <a:chOff x="0" y="0"/>
          <a:chExt cx="0" cy="0"/>
        </a:xfrm>
      </p:grpSpPr>
      <p:sp>
        <p:nvSpPr>
          <p:cNvPr id="152" name="Google Shape;152;p10"/>
          <p:cNvSpPr/>
          <p:nvPr/>
        </p:nvSpPr>
        <p:spPr>
          <a:xfrm>
            <a:off x="655318" y="474633"/>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3000"/>
              <a:buFont typeface="Cambria"/>
              <a:buNone/>
            </a:pPr>
            <a:r>
              <a:rPr lang="en-US" sz="3000" b="1" i="0" u="none" strike="noStrike" cap="none" dirty="0">
                <a:solidFill>
                  <a:srgbClr val="1B2A4A"/>
                </a:solidFill>
                <a:latin typeface="Cambria"/>
                <a:ea typeface="Cambria"/>
                <a:cs typeface="Calibri"/>
                <a:sym typeface="Cambria"/>
              </a:rPr>
              <a:t>Questions Before Tonight’s Vote</a:t>
            </a:r>
            <a:endParaRPr sz="3000" b="0" i="0" u="none" strike="noStrike" cap="none" dirty="0">
              <a:solidFill>
                <a:schemeClr val="dk1"/>
              </a:solidFill>
              <a:latin typeface="Calibri"/>
              <a:ea typeface="Calibri"/>
              <a:cs typeface="Calibri"/>
              <a:sym typeface="Calibri"/>
            </a:endParaRPr>
          </a:p>
        </p:txBody>
      </p:sp>
      <p:sp>
        <p:nvSpPr>
          <p:cNvPr id="153" name="Google Shape;153;p10"/>
          <p:cNvSpPr/>
          <p:nvPr/>
        </p:nvSpPr>
        <p:spPr>
          <a:xfrm>
            <a:off x="9186700" y="1494878"/>
            <a:ext cx="2536500" cy="4434300"/>
          </a:xfrm>
          <a:prstGeom prst="roundRect">
            <a:avLst>
              <a:gd name="adj" fmla="val 2094"/>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0"/>
          <p:cNvSpPr/>
          <p:nvPr/>
        </p:nvSpPr>
        <p:spPr>
          <a:xfrm>
            <a:off x="10218609" y="1627828"/>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5" name="Google Shape;155;p10" descr="preencoded.png"/>
          <p:cNvPicPr preferRelativeResize="0"/>
          <p:nvPr/>
        </p:nvPicPr>
        <p:blipFill rotWithShape="1">
          <a:blip r:embed="rId3">
            <a:alphaModFix/>
          </a:blip>
          <a:srcRect/>
          <a:stretch/>
        </p:blipFill>
        <p:spPr>
          <a:xfrm>
            <a:off x="10307751" y="1716981"/>
            <a:ext cx="507492" cy="507492"/>
          </a:xfrm>
          <a:prstGeom prst="rect">
            <a:avLst/>
          </a:prstGeom>
          <a:noFill/>
          <a:ln>
            <a:noFill/>
          </a:ln>
        </p:spPr>
      </p:pic>
      <p:sp>
        <p:nvSpPr>
          <p:cNvPr id="156" name="Google Shape;156;p10"/>
          <p:cNvSpPr/>
          <p:nvPr/>
        </p:nvSpPr>
        <p:spPr>
          <a:xfrm>
            <a:off x="9237625" y="2313616"/>
            <a:ext cx="2536500" cy="1069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550"/>
              <a:buFont typeface="Cambria"/>
              <a:buNone/>
            </a:pPr>
            <a:r>
              <a:rPr lang="en-US" sz="1600" b="1">
                <a:solidFill>
                  <a:srgbClr val="C9962C"/>
                </a:solidFill>
                <a:latin typeface="Cambria"/>
                <a:ea typeface="Cambria"/>
                <a:cs typeface="Cambria"/>
                <a:sym typeface="Cambria"/>
              </a:rPr>
              <a:t>Does this guarantee the additional state funding?</a:t>
            </a:r>
            <a:endParaRPr sz="1600" b="0" i="0" u="none" strike="noStrike" cap="none">
              <a:solidFill>
                <a:schemeClr val="dk1"/>
              </a:solidFill>
              <a:latin typeface="Calibri"/>
              <a:ea typeface="Calibri"/>
              <a:cs typeface="Calibri"/>
              <a:sym typeface="Calibri"/>
            </a:endParaRPr>
          </a:p>
        </p:txBody>
      </p:sp>
      <p:sp>
        <p:nvSpPr>
          <p:cNvPr id="157" name="Google Shape;157;p10"/>
          <p:cNvSpPr/>
          <p:nvPr/>
        </p:nvSpPr>
        <p:spPr>
          <a:xfrm>
            <a:off x="9344275" y="3333313"/>
            <a:ext cx="2323200" cy="2556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600" dirty="0">
                <a:solidFill>
                  <a:srgbClr val="1B2A4A"/>
                </a:solidFill>
                <a:latin typeface="Calibri"/>
                <a:ea typeface="Calibri"/>
                <a:cs typeface="Calibri"/>
                <a:sym typeface="Calibri"/>
              </a:rPr>
              <a:t>No. Every municipality the library serves has to reach $5.00 per resident before the extra state aid is available. If Bethel residents vote “yes”, one more municipality would still have to act.</a:t>
            </a:r>
            <a:endParaRPr sz="1600" b="0" i="0" u="none" strike="noStrike" cap="none" dirty="0">
              <a:solidFill>
                <a:schemeClr val="dk1"/>
              </a:solidFill>
              <a:latin typeface="Calibri"/>
              <a:ea typeface="Calibri"/>
              <a:cs typeface="Calibri"/>
              <a:sym typeface="Calibri"/>
            </a:endParaRPr>
          </a:p>
        </p:txBody>
      </p:sp>
      <p:sp>
        <p:nvSpPr>
          <p:cNvPr id="158" name="Google Shape;158;p10"/>
          <p:cNvSpPr/>
          <p:nvPr/>
        </p:nvSpPr>
        <p:spPr>
          <a:xfrm>
            <a:off x="3372200" y="1473175"/>
            <a:ext cx="2442300" cy="4434300"/>
          </a:xfrm>
          <a:prstGeom prst="roundRect">
            <a:avLst>
              <a:gd name="adj" fmla="val 2094"/>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0"/>
          <p:cNvSpPr/>
          <p:nvPr/>
        </p:nvSpPr>
        <p:spPr>
          <a:xfrm>
            <a:off x="6264446" y="1494878"/>
            <a:ext cx="2406300" cy="4434300"/>
          </a:xfrm>
          <a:prstGeom prst="roundRect">
            <a:avLst>
              <a:gd name="adj" fmla="val 2094"/>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0"/>
          <p:cNvSpPr/>
          <p:nvPr/>
        </p:nvSpPr>
        <p:spPr>
          <a:xfrm>
            <a:off x="514971" y="1473175"/>
            <a:ext cx="2406300" cy="4434300"/>
          </a:xfrm>
          <a:prstGeom prst="roundRect">
            <a:avLst>
              <a:gd name="adj" fmla="val 2094"/>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0"/>
          <p:cNvSpPr/>
          <p:nvPr/>
        </p:nvSpPr>
        <p:spPr>
          <a:xfrm>
            <a:off x="4309997" y="1606125"/>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0"/>
          <p:cNvSpPr/>
          <p:nvPr/>
        </p:nvSpPr>
        <p:spPr>
          <a:xfrm>
            <a:off x="7166305" y="1627828"/>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0"/>
          <p:cNvSpPr/>
          <p:nvPr/>
        </p:nvSpPr>
        <p:spPr>
          <a:xfrm>
            <a:off x="1416780" y="1606125"/>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4" name="Google Shape;164;p10" descr="preencoded.png"/>
          <p:cNvPicPr preferRelativeResize="0"/>
          <p:nvPr/>
        </p:nvPicPr>
        <p:blipFill rotWithShape="1">
          <a:blip r:embed="rId3">
            <a:alphaModFix/>
          </a:blip>
          <a:srcRect/>
          <a:stretch/>
        </p:blipFill>
        <p:spPr>
          <a:xfrm>
            <a:off x="4399151" y="1695278"/>
            <a:ext cx="507492" cy="507492"/>
          </a:xfrm>
          <a:prstGeom prst="rect">
            <a:avLst/>
          </a:prstGeom>
          <a:noFill/>
          <a:ln>
            <a:noFill/>
          </a:ln>
        </p:spPr>
      </p:pic>
      <p:pic>
        <p:nvPicPr>
          <p:cNvPr id="165" name="Google Shape;165;p10" descr="preencoded.png"/>
          <p:cNvPicPr preferRelativeResize="0"/>
          <p:nvPr/>
        </p:nvPicPr>
        <p:blipFill rotWithShape="1">
          <a:blip r:embed="rId3">
            <a:alphaModFix/>
          </a:blip>
          <a:srcRect/>
          <a:stretch/>
        </p:blipFill>
        <p:spPr>
          <a:xfrm>
            <a:off x="7255447" y="1716981"/>
            <a:ext cx="507492" cy="507492"/>
          </a:xfrm>
          <a:prstGeom prst="rect">
            <a:avLst/>
          </a:prstGeom>
          <a:noFill/>
          <a:ln>
            <a:noFill/>
          </a:ln>
        </p:spPr>
      </p:pic>
      <p:pic>
        <p:nvPicPr>
          <p:cNvPr id="166" name="Google Shape;166;p10" descr="preencoded.png"/>
          <p:cNvPicPr preferRelativeResize="0"/>
          <p:nvPr/>
        </p:nvPicPr>
        <p:blipFill rotWithShape="1">
          <a:blip r:embed="rId3">
            <a:alphaModFix/>
          </a:blip>
          <a:srcRect/>
          <a:stretch/>
        </p:blipFill>
        <p:spPr>
          <a:xfrm>
            <a:off x="1505922" y="1695278"/>
            <a:ext cx="507492" cy="507492"/>
          </a:xfrm>
          <a:prstGeom prst="rect">
            <a:avLst/>
          </a:prstGeom>
          <a:noFill/>
          <a:ln>
            <a:noFill/>
          </a:ln>
        </p:spPr>
      </p:pic>
      <p:sp>
        <p:nvSpPr>
          <p:cNvPr id="167" name="Google Shape;167;p10"/>
          <p:cNvSpPr/>
          <p:nvPr/>
        </p:nvSpPr>
        <p:spPr>
          <a:xfrm>
            <a:off x="3566738" y="2515511"/>
            <a:ext cx="2053200" cy="757063"/>
          </a:xfrm>
          <a:prstGeom prst="rect">
            <a:avLst/>
          </a:prstGeom>
          <a:noFill/>
          <a:ln>
            <a:noFill/>
          </a:ln>
        </p:spPr>
        <p:txBody>
          <a:bodyPr spcFirstLastPara="1" wrap="square" lIns="0" tIns="0" rIns="0" bIns="0" anchor="ctr" anchorCtr="0">
            <a:noAutofit/>
          </a:bodyPr>
          <a:lstStyle/>
          <a:p>
            <a:pPr lvl="0" algn="ctr">
              <a:buClr>
                <a:srgbClr val="C9962C"/>
              </a:buClr>
              <a:buSzPts val="1350"/>
            </a:pPr>
            <a:r>
              <a:rPr lang="en-US" sz="1600" b="1" dirty="0">
                <a:solidFill>
                  <a:srgbClr val="C9962C"/>
                </a:solidFill>
                <a:latin typeface="Cambria"/>
                <a:ea typeface="Cambria"/>
                <a:cs typeface="Cambria"/>
                <a:sym typeface="Cambria"/>
              </a:rPr>
              <a:t>Why put this to voters?</a:t>
            </a:r>
            <a:endParaRPr lang="en-US" sz="1600" dirty="0">
              <a:solidFill>
                <a:schemeClr val="dk1"/>
              </a:solidFill>
              <a:latin typeface="Calibri"/>
              <a:ea typeface="Calibri"/>
              <a:cs typeface="Calibri"/>
              <a:sym typeface="Calibri"/>
            </a:endParaRPr>
          </a:p>
        </p:txBody>
      </p:sp>
      <p:sp>
        <p:nvSpPr>
          <p:cNvPr id="168" name="Google Shape;168;p10"/>
          <p:cNvSpPr/>
          <p:nvPr/>
        </p:nvSpPr>
        <p:spPr>
          <a:xfrm>
            <a:off x="6394397" y="2313628"/>
            <a:ext cx="2229600" cy="1069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550"/>
              <a:buFont typeface="Cambria"/>
              <a:buNone/>
            </a:pPr>
            <a:r>
              <a:rPr lang="en-US" sz="1600" b="1" dirty="0">
                <a:solidFill>
                  <a:srgbClr val="C9962C"/>
                </a:solidFill>
                <a:latin typeface="Cambria"/>
                <a:ea typeface="Cambria"/>
                <a:cs typeface="Cambria"/>
                <a:sym typeface="Cambria"/>
              </a:rPr>
              <a:t>What if voters say no?</a:t>
            </a:r>
            <a:endParaRPr sz="1600" b="0" i="0" u="none" strike="noStrike" cap="none" dirty="0">
              <a:solidFill>
                <a:schemeClr val="dk1"/>
              </a:solidFill>
              <a:latin typeface="Calibri"/>
              <a:ea typeface="Calibri"/>
              <a:cs typeface="Calibri"/>
              <a:sym typeface="Calibri"/>
            </a:endParaRPr>
          </a:p>
        </p:txBody>
      </p:sp>
      <p:sp>
        <p:nvSpPr>
          <p:cNvPr id="169" name="Google Shape;169;p10"/>
          <p:cNvSpPr/>
          <p:nvPr/>
        </p:nvSpPr>
        <p:spPr>
          <a:xfrm>
            <a:off x="733071" y="2291925"/>
            <a:ext cx="2053200" cy="1069800"/>
          </a:xfrm>
          <a:prstGeom prst="rect">
            <a:avLst/>
          </a:prstGeom>
          <a:noFill/>
          <a:ln>
            <a:noFill/>
          </a:ln>
        </p:spPr>
        <p:txBody>
          <a:bodyPr spcFirstLastPara="1" wrap="square" lIns="0" tIns="0" rIns="0" bIns="0" anchor="ctr" anchorCtr="0">
            <a:noAutofit/>
          </a:bodyPr>
          <a:lstStyle/>
          <a:p>
            <a:pPr lvl="0" algn="ctr">
              <a:buClr>
                <a:srgbClr val="C9962C"/>
              </a:buClr>
              <a:buSzPts val="1350"/>
            </a:pPr>
            <a:r>
              <a:rPr lang="en-US" sz="1600" b="1" dirty="0">
                <a:solidFill>
                  <a:srgbClr val="C9962C"/>
                </a:solidFill>
                <a:latin typeface="Cambria"/>
                <a:ea typeface="Cambria"/>
                <a:cs typeface="Cambria"/>
                <a:sym typeface="Cambria"/>
              </a:rPr>
              <a:t>Didn’t voters already approve a library tax in 2006?</a:t>
            </a:r>
            <a:endParaRPr lang="en-US" sz="1600" dirty="0">
              <a:solidFill>
                <a:schemeClr val="dk1"/>
              </a:solidFill>
              <a:latin typeface="Calibri"/>
              <a:ea typeface="Calibri"/>
              <a:cs typeface="Calibri"/>
              <a:sym typeface="Calibri"/>
            </a:endParaRPr>
          </a:p>
        </p:txBody>
      </p:sp>
      <p:sp>
        <p:nvSpPr>
          <p:cNvPr id="170" name="Google Shape;170;p10"/>
          <p:cNvSpPr/>
          <p:nvPr/>
        </p:nvSpPr>
        <p:spPr>
          <a:xfrm>
            <a:off x="3491300" y="3269500"/>
            <a:ext cx="2323200" cy="2425500"/>
          </a:xfrm>
          <a:prstGeom prst="rect">
            <a:avLst/>
          </a:prstGeom>
          <a:noFill/>
          <a:ln>
            <a:noFill/>
          </a:ln>
        </p:spPr>
        <p:txBody>
          <a:bodyPr spcFirstLastPara="1" wrap="square" lIns="0" tIns="0" rIns="0" bIns="0" anchor="ctr" anchorCtr="0">
            <a:noAutofit/>
          </a:bodyPr>
          <a:lstStyle/>
          <a:p>
            <a:pPr lvl="0">
              <a:buClr>
                <a:srgbClr val="1B2A4A"/>
              </a:buClr>
              <a:buSzPts val="1100"/>
            </a:pPr>
            <a:r>
              <a:rPr lang="en-US" sz="1600" dirty="0">
                <a:solidFill>
                  <a:srgbClr val="1B2A4A"/>
                </a:solidFill>
                <a:latin typeface="Calibri"/>
                <a:ea typeface="Calibri"/>
                <a:cs typeface="Calibri"/>
                <a:sym typeface="Calibri"/>
              </a:rPr>
              <a:t>Residents created this tax themselves by vote in 2006. The Library asked for a referendum so the residents </a:t>
            </a:r>
            <a:r>
              <a:rPr lang="en-US" sz="1600">
                <a:solidFill>
                  <a:srgbClr val="1B2A4A"/>
                </a:solidFill>
                <a:latin typeface="Calibri"/>
                <a:ea typeface="Calibri"/>
                <a:cs typeface="Calibri"/>
                <a:sym typeface="Calibri"/>
              </a:rPr>
              <a:t>could again decide on the library tax. </a:t>
            </a:r>
            <a:endParaRPr lang="en-US" sz="1600" dirty="0">
              <a:solidFill>
                <a:schemeClr val="dk1"/>
              </a:solidFill>
              <a:latin typeface="Calibri"/>
              <a:ea typeface="Calibri"/>
              <a:cs typeface="Calibri"/>
              <a:sym typeface="Calibri"/>
            </a:endParaRPr>
          </a:p>
        </p:txBody>
      </p:sp>
      <p:sp>
        <p:nvSpPr>
          <p:cNvPr id="171" name="Google Shape;171;p10"/>
          <p:cNvSpPr/>
          <p:nvPr/>
        </p:nvSpPr>
        <p:spPr>
          <a:xfrm>
            <a:off x="6340234" y="3271253"/>
            <a:ext cx="2229600" cy="2465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600" dirty="0">
                <a:solidFill>
                  <a:srgbClr val="1B2A4A"/>
                </a:solidFill>
                <a:latin typeface="Calibri"/>
                <a:ea typeface="Calibri"/>
                <a:cs typeface="Calibri"/>
                <a:sym typeface="Calibri"/>
              </a:rPr>
              <a:t>The library tax stays at 0.027 mills. The Board could still raise it later, though it would be doing so after voters said no.</a:t>
            </a:r>
            <a:endParaRPr sz="1600" b="0" i="0" u="none" strike="noStrike" cap="none" dirty="0">
              <a:solidFill>
                <a:schemeClr val="dk1"/>
              </a:solidFill>
              <a:latin typeface="Calibri"/>
              <a:ea typeface="Calibri"/>
              <a:cs typeface="Calibri"/>
              <a:sym typeface="Calibri"/>
            </a:endParaRPr>
          </a:p>
        </p:txBody>
      </p:sp>
      <p:sp>
        <p:nvSpPr>
          <p:cNvPr id="172" name="Google Shape;172;p10"/>
          <p:cNvSpPr/>
          <p:nvPr/>
        </p:nvSpPr>
        <p:spPr>
          <a:xfrm>
            <a:off x="598071" y="3450875"/>
            <a:ext cx="2323200" cy="2234100"/>
          </a:xfrm>
          <a:prstGeom prst="rect">
            <a:avLst/>
          </a:prstGeom>
          <a:noFill/>
          <a:ln>
            <a:noFill/>
          </a:ln>
        </p:spPr>
        <p:txBody>
          <a:bodyPr spcFirstLastPara="1" wrap="square" lIns="0" tIns="0" rIns="0" bIns="0" anchor="ctr" anchorCtr="0">
            <a:noAutofit/>
          </a:bodyPr>
          <a:lstStyle/>
          <a:p>
            <a:pPr>
              <a:buClr>
                <a:srgbClr val="1B2A4A"/>
              </a:buClr>
              <a:buSzPts val="1200"/>
            </a:pPr>
            <a:r>
              <a:rPr lang="en-US" sz="1600" dirty="0">
                <a:solidFill>
                  <a:srgbClr val="1B2A4A"/>
                </a:solidFill>
                <a:latin typeface="Calibri"/>
                <a:ea typeface="Calibri"/>
                <a:cs typeface="Calibri"/>
                <a:sym typeface="Calibri"/>
              </a:rPr>
              <a:t>Yes, at .05 mills. The 2021 countywide reassessment legally required the Township to cut the rate to .027 mills so revenue stayed flat. This question asks voters to go above that level.</a:t>
            </a:r>
            <a:endParaRPr sz="1600" b="0" i="0" u="none" strike="noStrike" cap="none" dirty="0">
              <a:solidFill>
                <a:schemeClr val="dk1"/>
              </a:solidFill>
              <a:latin typeface="Calibri"/>
              <a:ea typeface="Calibri"/>
              <a:cs typeface="Calibri"/>
              <a:sym typeface="Calibri"/>
            </a:endParaRPr>
          </a:p>
        </p:txBody>
      </p:sp>
      <p:sp>
        <p:nvSpPr>
          <p:cNvPr id="173" name="TextBox 172"/>
          <p:cNvSpPr txBox="1"/>
          <p:nvPr/>
        </p:nvSpPr>
        <p:spPr>
          <a:xfrm>
            <a:off x="640080" y="6419088"/>
            <a:ext cx="10972800" cy="276999"/>
          </a:xfrm>
          <a:prstGeom prst="rect">
            <a:avLst/>
          </a:prstGeom>
          <a:noFill/>
        </p:spPr>
        <p:txBody>
          <a:bodyPr wrap="square">
            <a:spAutoFit/>
          </a:bodyPr>
          <a:lstStyle/>
          <a:p>
            <a:r>
              <a:rPr sz="1200" dirty="0">
                <a:solidFill>
                  <a:srgbClr val="5A6172"/>
                </a:solidFill>
                <a:latin typeface="Cambria"/>
              </a:rPr>
              <a:t>Sources: Resolution 2026-33; RKCL Trustees, June 2026.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1"/>
        <p:cNvGrpSpPr/>
        <p:nvPr/>
      </p:nvGrpSpPr>
      <p:grpSpPr>
        <a:xfrm>
          <a:off x="0" y="0"/>
          <a:ext cx="0" cy="0"/>
          <a:chOff x="0" y="0"/>
          <a:chExt cx="0" cy="0"/>
        </a:xfrm>
      </p:grpSpPr>
      <p:sp>
        <p:nvSpPr>
          <p:cNvPr id="152" name="Google Shape;152;p10"/>
          <p:cNvSpPr/>
          <p:nvPr/>
        </p:nvSpPr>
        <p:spPr>
          <a:xfrm>
            <a:off x="655318" y="474633"/>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3000"/>
              <a:buFont typeface="Cambria"/>
              <a:buNone/>
            </a:pPr>
            <a:r>
              <a:rPr lang="en-US" sz="3000" b="1" dirty="0">
                <a:solidFill>
                  <a:srgbClr val="1B2A4A"/>
                </a:solidFill>
                <a:latin typeface="Cambria"/>
                <a:ea typeface="Cambria"/>
                <a:cs typeface="Cambria"/>
                <a:sym typeface="Cambria"/>
              </a:rPr>
              <a:t>Questions Residents Will Ask</a:t>
            </a:r>
            <a:endParaRPr sz="3000" b="0" i="0" u="none" strike="noStrike" cap="none" dirty="0">
              <a:solidFill>
                <a:schemeClr val="dk1"/>
              </a:solidFill>
              <a:latin typeface="Calibri"/>
              <a:ea typeface="Calibri"/>
              <a:cs typeface="Calibri"/>
              <a:sym typeface="Calibri"/>
            </a:endParaRPr>
          </a:p>
        </p:txBody>
      </p:sp>
      <p:sp>
        <p:nvSpPr>
          <p:cNvPr id="153" name="Google Shape;153;p10"/>
          <p:cNvSpPr/>
          <p:nvPr/>
        </p:nvSpPr>
        <p:spPr>
          <a:xfrm>
            <a:off x="9186700" y="1494878"/>
            <a:ext cx="2441448" cy="4434300"/>
          </a:xfrm>
          <a:prstGeom prst="roundRect">
            <a:avLst>
              <a:gd name="adj" fmla="val 2094"/>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0"/>
          <p:cNvSpPr/>
          <p:nvPr/>
        </p:nvSpPr>
        <p:spPr>
          <a:xfrm>
            <a:off x="10218609" y="1627828"/>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5" name="Google Shape;155;p10" descr="preencoded.png"/>
          <p:cNvPicPr preferRelativeResize="0"/>
          <p:nvPr/>
        </p:nvPicPr>
        <p:blipFill rotWithShape="1">
          <a:blip r:embed="rId2">
            <a:alphaModFix/>
          </a:blip>
          <a:srcRect/>
          <a:stretch/>
        </p:blipFill>
        <p:spPr>
          <a:xfrm>
            <a:off x="10307751" y="1716981"/>
            <a:ext cx="507492" cy="507492"/>
          </a:xfrm>
          <a:prstGeom prst="rect">
            <a:avLst/>
          </a:prstGeom>
          <a:noFill/>
          <a:ln>
            <a:noFill/>
          </a:ln>
        </p:spPr>
      </p:pic>
      <p:sp>
        <p:nvSpPr>
          <p:cNvPr id="156" name="Google Shape;156;p10"/>
          <p:cNvSpPr/>
          <p:nvPr/>
        </p:nvSpPr>
        <p:spPr>
          <a:xfrm>
            <a:off x="9237625" y="2313616"/>
            <a:ext cx="2298993" cy="1069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550"/>
              <a:buFont typeface="Cambria"/>
              <a:buNone/>
            </a:pPr>
            <a:r>
              <a:rPr lang="en-US" sz="1600" b="1" dirty="0">
                <a:solidFill>
                  <a:srgbClr val="C9962C"/>
                </a:solidFill>
                <a:latin typeface="Cambria"/>
                <a:ea typeface="Cambria"/>
                <a:cs typeface="Cambria"/>
                <a:sym typeface="Cambria"/>
              </a:rPr>
              <a:t>Why should residents who don’t use the library pay?</a:t>
            </a:r>
            <a:endParaRPr sz="1600" b="0" i="0" u="none" strike="noStrike" cap="none" dirty="0">
              <a:solidFill>
                <a:schemeClr val="dk1"/>
              </a:solidFill>
              <a:latin typeface="Calibri"/>
              <a:ea typeface="Calibri"/>
              <a:cs typeface="Calibri"/>
              <a:sym typeface="Calibri"/>
            </a:endParaRPr>
          </a:p>
        </p:txBody>
      </p:sp>
      <p:sp>
        <p:nvSpPr>
          <p:cNvPr id="157" name="Google Shape;157;p10"/>
          <p:cNvSpPr/>
          <p:nvPr/>
        </p:nvSpPr>
        <p:spPr>
          <a:xfrm>
            <a:off x="9289845" y="3333313"/>
            <a:ext cx="2323200" cy="2556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600" dirty="0">
                <a:solidFill>
                  <a:srgbClr val="1B2A4A"/>
                </a:solidFill>
                <a:latin typeface="Calibri"/>
                <a:ea typeface="Calibri"/>
                <a:cs typeface="Calibri"/>
                <a:sym typeface="Calibri"/>
              </a:rPr>
              <a:t>Most township services work that way: residents pay for fire, EMS, and parks whether or not they use them in a given year. Disagreement about that is another reason to put it on the ballot.</a:t>
            </a:r>
            <a:endParaRPr sz="1600" b="0" i="0" u="none" strike="noStrike" cap="none" dirty="0">
              <a:solidFill>
                <a:schemeClr val="dk1"/>
              </a:solidFill>
              <a:latin typeface="Calibri"/>
              <a:ea typeface="Calibri"/>
              <a:cs typeface="Calibri"/>
              <a:sym typeface="Calibri"/>
            </a:endParaRPr>
          </a:p>
        </p:txBody>
      </p:sp>
      <p:sp>
        <p:nvSpPr>
          <p:cNvPr id="158" name="Google Shape;158;p10"/>
          <p:cNvSpPr/>
          <p:nvPr/>
        </p:nvSpPr>
        <p:spPr>
          <a:xfrm>
            <a:off x="3372200" y="1473175"/>
            <a:ext cx="2442300" cy="4434300"/>
          </a:xfrm>
          <a:prstGeom prst="roundRect">
            <a:avLst>
              <a:gd name="adj" fmla="val 2094"/>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0"/>
          <p:cNvSpPr/>
          <p:nvPr/>
        </p:nvSpPr>
        <p:spPr>
          <a:xfrm>
            <a:off x="6306677" y="1473175"/>
            <a:ext cx="2406300" cy="4434300"/>
          </a:xfrm>
          <a:prstGeom prst="roundRect">
            <a:avLst>
              <a:gd name="adj" fmla="val 2094"/>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0"/>
          <p:cNvSpPr/>
          <p:nvPr/>
        </p:nvSpPr>
        <p:spPr>
          <a:xfrm>
            <a:off x="514971" y="1473175"/>
            <a:ext cx="2406300" cy="4434300"/>
          </a:xfrm>
          <a:prstGeom prst="roundRect">
            <a:avLst>
              <a:gd name="adj" fmla="val 2094"/>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0"/>
          <p:cNvSpPr/>
          <p:nvPr/>
        </p:nvSpPr>
        <p:spPr>
          <a:xfrm>
            <a:off x="4309997" y="1606125"/>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0"/>
          <p:cNvSpPr/>
          <p:nvPr/>
        </p:nvSpPr>
        <p:spPr>
          <a:xfrm>
            <a:off x="7208536" y="1606125"/>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0"/>
          <p:cNvSpPr/>
          <p:nvPr/>
        </p:nvSpPr>
        <p:spPr>
          <a:xfrm>
            <a:off x="1416780" y="1606125"/>
            <a:ext cx="685800" cy="6858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4" name="Google Shape;164;p10" descr="preencoded.png"/>
          <p:cNvPicPr preferRelativeResize="0"/>
          <p:nvPr/>
        </p:nvPicPr>
        <p:blipFill rotWithShape="1">
          <a:blip r:embed="rId2">
            <a:alphaModFix/>
          </a:blip>
          <a:srcRect/>
          <a:stretch/>
        </p:blipFill>
        <p:spPr>
          <a:xfrm>
            <a:off x="4399151" y="1695278"/>
            <a:ext cx="507492" cy="507492"/>
          </a:xfrm>
          <a:prstGeom prst="rect">
            <a:avLst/>
          </a:prstGeom>
          <a:noFill/>
          <a:ln>
            <a:noFill/>
          </a:ln>
        </p:spPr>
      </p:pic>
      <p:pic>
        <p:nvPicPr>
          <p:cNvPr id="165" name="Google Shape;165;p10" descr="preencoded.png"/>
          <p:cNvPicPr preferRelativeResize="0"/>
          <p:nvPr/>
        </p:nvPicPr>
        <p:blipFill rotWithShape="1">
          <a:blip r:embed="rId2">
            <a:alphaModFix/>
          </a:blip>
          <a:srcRect/>
          <a:stretch/>
        </p:blipFill>
        <p:spPr>
          <a:xfrm>
            <a:off x="7297678" y="1695278"/>
            <a:ext cx="507492" cy="507492"/>
          </a:xfrm>
          <a:prstGeom prst="rect">
            <a:avLst/>
          </a:prstGeom>
          <a:noFill/>
          <a:ln>
            <a:noFill/>
          </a:ln>
        </p:spPr>
      </p:pic>
      <p:pic>
        <p:nvPicPr>
          <p:cNvPr id="166" name="Google Shape;166;p10" descr="preencoded.png"/>
          <p:cNvPicPr preferRelativeResize="0"/>
          <p:nvPr/>
        </p:nvPicPr>
        <p:blipFill rotWithShape="1">
          <a:blip r:embed="rId2">
            <a:alphaModFix/>
          </a:blip>
          <a:srcRect/>
          <a:stretch/>
        </p:blipFill>
        <p:spPr>
          <a:xfrm>
            <a:off x="1505922" y="1695278"/>
            <a:ext cx="507492" cy="507492"/>
          </a:xfrm>
          <a:prstGeom prst="rect">
            <a:avLst/>
          </a:prstGeom>
          <a:noFill/>
          <a:ln>
            <a:noFill/>
          </a:ln>
        </p:spPr>
      </p:pic>
      <p:sp>
        <p:nvSpPr>
          <p:cNvPr id="167" name="Google Shape;167;p10"/>
          <p:cNvSpPr/>
          <p:nvPr/>
        </p:nvSpPr>
        <p:spPr>
          <a:xfrm>
            <a:off x="3566738" y="2202775"/>
            <a:ext cx="2053200" cy="1069800"/>
          </a:xfrm>
          <a:prstGeom prst="rect">
            <a:avLst/>
          </a:prstGeom>
          <a:noFill/>
          <a:ln>
            <a:noFill/>
          </a:ln>
        </p:spPr>
        <p:txBody>
          <a:bodyPr spcFirstLastPara="1" wrap="square" lIns="0" tIns="0" rIns="0" bIns="0" anchor="ctr" anchorCtr="0">
            <a:noAutofit/>
          </a:bodyPr>
          <a:lstStyle/>
          <a:p>
            <a:pPr lvl="0" algn="ctr">
              <a:buClr>
                <a:srgbClr val="C9962C"/>
              </a:buClr>
              <a:buSzPts val="1350"/>
            </a:pPr>
            <a:r>
              <a:rPr lang="en-US" sz="1600" b="1" dirty="0">
                <a:solidFill>
                  <a:srgbClr val="C9962C"/>
                </a:solidFill>
                <a:latin typeface="Cambria"/>
                <a:ea typeface="Cambria"/>
                <a:cs typeface="Cambria"/>
                <a:sym typeface="Cambria"/>
              </a:rPr>
              <a:t>Why isn’t fundraising enough?</a:t>
            </a:r>
            <a:endParaRPr lang="en-US" sz="1600" dirty="0">
              <a:solidFill>
                <a:schemeClr val="dk1"/>
              </a:solidFill>
              <a:latin typeface="Calibri"/>
              <a:ea typeface="Calibri"/>
              <a:cs typeface="Calibri"/>
              <a:sym typeface="Calibri"/>
            </a:endParaRPr>
          </a:p>
        </p:txBody>
      </p:sp>
      <p:sp>
        <p:nvSpPr>
          <p:cNvPr id="168" name="Google Shape;168;p10"/>
          <p:cNvSpPr/>
          <p:nvPr/>
        </p:nvSpPr>
        <p:spPr>
          <a:xfrm>
            <a:off x="6436628" y="2291925"/>
            <a:ext cx="2229600" cy="1069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550"/>
              <a:buFont typeface="Cambria"/>
              <a:buNone/>
            </a:pPr>
            <a:r>
              <a:rPr lang="en-US" sz="1600" b="1" dirty="0">
                <a:solidFill>
                  <a:srgbClr val="C9962C"/>
                </a:solidFill>
                <a:latin typeface="Cambria"/>
                <a:ea typeface="Cambria"/>
                <a:cs typeface="Cambria"/>
                <a:sym typeface="Cambria"/>
              </a:rPr>
              <a:t>Does this fully fund the library?</a:t>
            </a:r>
            <a:endParaRPr sz="1600" b="0" i="0" u="none" strike="noStrike" cap="none" dirty="0">
              <a:solidFill>
                <a:schemeClr val="dk1"/>
              </a:solidFill>
              <a:latin typeface="Calibri"/>
              <a:ea typeface="Calibri"/>
              <a:cs typeface="Calibri"/>
              <a:sym typeface="Calibri"/>
            </a:endParaRPr>
          </a:p>
        </p:txBody>
      </p:sp>
      <p:sp>
        <p:nvSpPr>
          <p:cNvPr id="169" name="Google Shape;169;p10"/>
          <p:cNvSpPr/>
          <p:nvPr/>
        </p:nvSpPr>
        <p:spPr>
          <a:xfrm>
            <a:off x="733071" y="2291925"/>
            <a:ext cx="2053200" cy="1069800"/>
          </a:xfrm>
          <a:prstGeom prst="rect">
            <a:avLst/>
          </a:prstGeom>
          <a:noFill/>
          <a:ln>
            <a:noFill/>
          </a:ln>
        </p:spPr>
        <p:txBody>
          <a:bodyPr spcFirstLastPara="1" wrap="square" lIns="0" tIns="0" rIns="0" bIns="0" anchor="ctr" anchorCtr="0">
            <a:noAutofit/>
          </a:bodyPr>
          <a:lstStyle/>
          <a:p>
            <a:pPr lvl="0" algn="ctr">
              <a:buClr>
                <a:srgbClr val="C9962C"/>
              </a:buClr>
              <a:buSzPts val="1350"/>
            </a:pPr>
            <a:r>
              <a:rPr lang="en-US" sz="1600" b="1" dirty="0">
                <a:solidFill>
                  <a:srgbClr val="C9962C"/>
                </a:solidFill>
                <a:latin typeface="Cambria"/>
                <a:ea typeface="Cambria"/>
                <a:cs typeface="Cambria"/>
                <a:sym typeface="Cambria"/>
              </a:rPr>
              <a:t>Isn’t library use declining now that everything is digital?</a:t>
            </a:r>
            <a:endParaRPr lang="en-US" sz="1600" dirty="0">
              <a:solidFill>
                <a:schemeClr val="dk1"/>
              </a:solidFill>
              <a:latin typeface="Calibri"/>
              <a:ea typeface="Calibri"/>
              <a:cs typeface="Calibri"/>
              <a:sym typeface="Calibri"/>
            </a:endParaRPr>
          </a:p>
        </p:txBody>
      </p:sp>
      <p:sp>
        <p:nvSpPr>
          <p:cNvPr id="170" name="Google Shape;170;p10"/>
          <p:cNvSpPr/>
          <p:nvPr/>
        </p:nvSpPr>
        <p:spPr>
          <a:xfrm>
            <a:off x="3491300" y="3269500"/>
            <a:ext cx="2212814" cy="2425500"/>
          </a:xfrm>
          <a:prstGeom prst="rect">
            <a:avLst/>
          </a:prstGeom>
          <a:noFill/>
          <a:ln>
            <a:noFill/>
          </a:ln>
        </p:spPr>
        <p:txBody>
          <a:bodyPr spcFirstLastPara="1" wrap="square" lIns="0" tIns="0" rIns="0" bIns="0" anchor="ctr" anchorCtr="0">
            <a:noAutofit/>
          </a:bodyPr>
          <a:lstStyle/>
          <a:p>
            <a:pPr lvl="0">
              <a:buClr>
                <a:srgbClr val="1B2A4A"/>
              </a:buClr>
              <a:buSzPts val="1100"/>
            </a:pPr>
            <a:r>
              <a:rPr lang="en-US" sz="1600" dirty="0">
                <a:solidFill>
                  <a:srgbClr val="1B2A4A"/>
                </a:solidFill>
                <a:latin typeface="Calibri"/>
                <a:ea typeface="Calibri"/>
                <a:cs typeface="Calibri"/>
                <a:sym typeface="Calibri"/>
              </a:rPr>
              <a:t>Local fundraising already supplies 33% of the library’s revenue, its second-largest source. It covers operations. It has not been able to fund roof or HVAC replacement.</a:t>
            </a:r>
            <a:endParaRPr lang="en-US" sz="1600" dirty="0">
              <a:solidFill>
                <a:schemeClr val="dk1"/>
              </a:solidFill>
              <a:latin typeface="Calibri"/>
              <a:ea typeface="Calibri"/>
              <a:cs typeface="Calibri"/>
              <a:sym typeface="Calibri"/>
            </a:endParaRPr>
          </a:p>
        </p:txBody>
      </p:sp>
      <p:sp>
        <p:nvSpPr>
          <p:cNvPr id="171" name="Google Shape;171;p10"/>
          <p:cNvSpPr/>
          <p:nvPr/>
        </p:nvSpPr>
        <p:spPr>
          <a:xfrm>
            <a:off x="6382465" y="3249550"/>
            <a:ext cx="2229600" cy="2465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600" dirty="0">
                <a:solidFill>
                  <a:srgbClr val="1B2A4A"/>
                </a:solidFill>
                <a:latin typeface="Calibri"/>
                <a:ea typeface="Calibri"/>
                <a:cs typeface="Calibri"/>
                <a:sym typeface="Calibri"/>
              </a:rPr>
              <a:t>No. It addresses deferred repairs and brings Bethel to the state’s guidance level. The library will still rely on fundraising, grants, and county and state support.</a:t>
            </a:r>
            <a:endParaRPr sz="1600" b="0" i="0" u="none" strike="noStrike" cap="none" dirty="0">
              <a:solidFill>
                <a:schemeClr val="dk1"/>
              </a:solidFill>
              <a:latin typeface="Calibri"/>
              <a:ea typeface="Calibri"/>
              <a:cs typeface="Calibri"/>
              <a:sym typeface="Calibri"/>
            </a:endParaRPr>
          </a:p>
        </p:txBody>
      </p:sp>
      <p:sp>
        <p:nvSpPr>
          <p:cNvPr id="172" name="Google Shape;172;p10"/>
          <p:cNvSpPr/>
          <p:nvPr/>
        </p:nvSpPr>
        <p:spPr>
          <a:xfrm>
            <a:off x="598071" y="3450875"/>
            <a:ext cx="2323200" cy="2234100"/>
          </a:xfrm>
          <a:prstGeom prst="rect">
            <a:avLst/>
          </a:prstGeom>
          <a:noFill/>
          <a:ln>
            <a:noFill/>
          </a:ln>
        </p:spPr>
        <p:txBody>
          <a:bodyPr spcFirstLastPara="1" wrap="square" lIns="0" tIns="0" rIns="0" bIns="0" anchor="ctr" anchorCtr="0">
            <a:noAutofit/>
          </a:bodyPr>
          <a:lstStyle/>
          <a:p>
            <a:pPr>
              <a:buClr>
                <a:srgbClr val="1B2A4A"/>
              </a:buClr>
              <a:buSzPts val="1200"/>
            </a:pPr>
            <a:r>
              <a:rPr lang="en-US" sz="1600" dirty="0">
                <a:solidFill>
                  <a:srgbClr val="1B2A4A"/>
                </a:solidFill>
                <a:latin typeface="Calibri"/>
                <a:ea typeface="Calibri"/>
                <a:cs typeface="Calibri"/>
                <a:sym typeface="Calibri"/>
              </a:rPr>
              <a:t>No. Circulation, visits, and programs are all above their 2017 levels. Bethel residents still borrowed more physical items than e-books in 2025.</a:t>
            </a:r>
            <a:endParaRPr sz="1600" b="0" i="0" u="none" strike="noStrike" cap="none" dirty="0">
              <a:solidFill>
                <a:schemeClr val="dk1"/>
              </a:solidFill>
              <a:latin typeface="Calibri"/>
              <a:ea typeface="Calibri"/>
              <a:cs typeface="Calibri"/>
              <a:sym typeface="Calibri"/>
            </a:endParaRPr>
          </a:p>
        </p:txBody>
      </p:sp>
      <p:sp>
        <p:nvSpPr>
          <p:cNvPr id="173" name="TextBox 172"/>
          <p:cNvSpPr txBox="1"/>
          <p:nvPr/>
        </p:nvSpPr>
        <p:spPr>
          <a:xfrm>
            <a:off x="640080" y="6419088"/>
            <a:ext cx="10972800" cy="276999"/>
          </a:xfrm>
          <a:prstGeom prst="rect">
            <a:avLst/>
          </a:prstGeom>
          <a:noFill/>
        </p:spPr>
        <p:txBody>
          <a:bodyPr wrap="square">
            <a:spAutoFit/>
          </a:bodyPr>
          <a:lstStyle/>
          <a:p>
            <a:r>
              <a:rPr sz="1200" dirty="0">
                <a:solidFill>
                  <a:srgbClr val="5A6172"/>
                </a:solidFill>
                <a:latin typeface="Cambria"/>
              </a:rPr>
              <a:t>Sources: DCL 2025 Impact Report pp. 8, 14, 26, 34, 36, 44; </a:t>
            </a:r>
            <a:r>
              <a:rPr lang="en-US" sz="1200" dirty="0">
                <a:solidFill>
                  <a:srgbClr val="5A6172"/>
                </a:solidFill>
                <a:latin typeface="Cambria"/>
              </a:rPr>
              <a:t>DCL </a:t>
            </a:r>
            <a:r>
              <a:rPr sz="1200" dirty="0">
                <a:solidFill>
                  <a:srgbClr val="5A6172"/>
                </a:solidFill>
                <a:latin typeface="Cambria"/>
              </a:rPr>
              <a:t>Municipal Per Capita Funding Profile 2020; Bethel Township 2026 Adopted Budget.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3"/>
        <p:cNvGrpSpPr/>
        <p:nvPr/>
      </p:nvGrpSpPr>
      <p:grpSpPr>
        <a:xfrm>
          <a:off x="0" y="0"/>
          <a:ext cx="0" cy="0"/>
          <a:chOff x="0" y="0"/>
          <a:chExt cx="0" cy="0"/>
        </a:xfrm>
      </p:grpSpPr>
      <p:sp>
        <p:nvSpPr>
          <p:cNvPr id="204" name="Google Shape;204;p12"/>
          <p:cNvSpPr/>
          <p:nvPr/>
        </p:nvSpPr>
        <p:spPr>
          <a:xfrm>
            <a:off x="504380" y="557758"/>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800"/>
              <a:buFont typeface="Cambria"/>
              <a:buNone/>
            </a:pPr>
            <a:r>
              <a:rPr lang="en-US" sz="2800" b="1" i="0" u="none" strike="noStrike" cap="none" dirty="0">
                <a:solidFill>
                  <a:srgbClr val="1B2A4A"/>
                </a:solidFill>
                <a:latin typeface="Cambria"/>
                <a:ea typeface="Cambria"/>
                <a:cs typeface="Cambria"/>
                <a:sym typeface="Cambria"/>
              </a:rPr>
              <a:t>What Happens Next?</a:t>
            </a:r>
            <a:endParaRPr sz="2800" b="0" i="0" u="none" strike="noStrike" cap="none" dirty="0">
              <a:solidFill>
                <a:schemeClr val="dk1"/>
              </a:solidFill>
              <a:latin typeface="Calibri"/>
              <a:ea typeface="Calibri"/>
              <a:cs typeface="Calibri"/>
              <a:sym typeface="Calibri"/>
            </a:endParaRPr>
          </a:p>
        </p:txBody>
      </p:sp>
      <p:sp>
        <p:nvSpPr>
          <p:cNvPr id="205" name="Google Shape;205;p12"/>
          <p:cNvSpPr/>
          <p:nvPr/>
        </p:nvSpPr>
        <p:spPr>
          <a:xfrm>
            <a:off x="641605" y="2264510"/>
            <a:ext cx="2576400" cy="3548456"/>
          </a:xfrm>
          <a:prstGeom prst="roundRect">
            <a:avLst>
              <a:gd name="adj" fmla="val 2484"/>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2"/>
          <p:cNvSpPr/>
          <p:nvPr/>
        </p:nvSpPr>
        <p:spPr>
          <a:xfrm>
            <a:off x="1673734" y="2008479"/>
            <a:ext cx="512100" cy="5121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2"/>
          <p:cNvSpPr/>
          <p:nvPr/>
        </p:nvSpPr>
        <p:spPr>
          <a:xfrm>
            <a:off x="1673734" y="2008479"/>
            <a:ext cx="512100" cy="512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800"/>
              <a:buFont typeface="Cambria"/>
              <a:buNone/>
            </a:pPr>
            <a:r>
              <a:rPr lang="en-US" sz="1800" b="1" i="0" u="none" strike="noStrike" cap="none">
                <a:solidFill>
                  <a:srgbClr val="FFFFFF"/>
                </a:solidFill>
                <a:latin typeface="Cambria"/>
                <a:ea typeface="Cambria"/>
                <a:cs typeface="Cambria"/>
                <a:sym typeface="Cambria"/>
              </a:rPr>
              <a:t>1</a:t>
            </a:r>
            <a:endParaRPr sz="1800" b="0" i="0" u="none" strike="noStrike" cap="none">
              <a:solidFill>
                <a:schemeClr val="dk1"/>
              </a:solidFill>
              <a:latin typeface="Calibri"/>
              <a:ea typeface="Calibri"/>
              <a:cs typeface="Calibri"/>
              <a:sym typeface="Calibri"/>
            </a:endParaRPr>
          </a:p>
        </p:txBody>
      </p:sp>
      <p:sp>
        <p:nvSpPr>
          <p:cNvPr id="208" name="Google Shape;208;p12"/>
          <p:cNvSpPr/>
          <p:nvPr/>
        </p:nvSpPr>
        <p:spPr>
          <a:xfrm>
            <a:off x="1609726" y="2584551"/>
            <a:ext cx="640200" cy="640200"/>
          </a:xfrm>
          <a:prstGeom prst="ellipse">
            <a:avLst/>
          </a:prstGeom>
          <a:solidFill>
            <a:srgbClr val="3D6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9" name="Google Shape;209;p12" descr="preencoded.png"/>
          <p:cNvPicPr preferRelativeResize="0"/>
          <p:nvPr/>
        </p:nvPicPr>
        <p:blipFill rotWithShape="1">
          <a:blip r:embed="rId3">
            <a:alphaModFix/>
          </a:blip>
          <a:srcRect/>
          <a:stretch/>
        </p:blipFill>
        <p:spPr>
          <a:xfrm>
            <a:off x="1692936" y="2667761"/>
            <a:ext cx="473659" cy="473659"/>
          </a:xfrm>
          <a:prstGeom prst="rect">
            <a:avLst/>
          </a:prstGeom>
          <a:noFill/>
          <a:ln>
            <a:noFill/>
          </a:ln>
        </p:spPr>
      </p:pic>
      <p:sp>
        <p:nvSpPr>
          <p:cNvPr id="210" name="Google Shape;210;p12"/>
          <p:cNvSpPr/>
          <p:nvPr/>
        </p:nvSpPr>
        <p:spPr>
          <a:xfrm>
            <a:off x="806422" y="3251666"/>
            <a:ext cx="2247000" cy="502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350"/>
              <a:buFont typeface="Cambria"/>
              <a:buNone/>
            </a:pPr>
            <a:r>
              <a:rPr lang="en-US" sz="1650" b="1" i="0" u="none" strike="noStrike" cap="none" dirty="0">
                <a:solidFill>
                  <a:srgbClr val="1B2A4A"/>
                </a:solidFill>
                <a:latin typeface="Cambria"/>
                <a:ea typeface="Cambria"/>
                <a:cs typeface="Cambria"/>
                <a:sym typeface="Cambria"/>
              </a:rPr>
              <a:t>Library Trustees Presentation</a:t>
            </a:r>
            <a:endParaRPr sz="1650" b="0" i="0" u="none" strike="noStrike" cap="none" dirty="0">
              <a:solidFill>
                <a:schemeClr val="dk1"/>
              </a:solidFill>
              <a:latin typeface="Calibri"/>
              <a:ea typeface="Calibri"/>
              <a:cs typeface="Calibri"/>
              <a:sym typeface="Calibri"/>
            </a:endParaRPr>
          </a:p>
        </p:txBody>
      </p:sp>
      <p:sp>
        <p:nvSpPr>
          <p:cNvPr id="211" name="Google Shape;211;p12"/>
          <p:cNvSpPr/>
          <p:nvPr/>
        </p:nvSpPr>
        <p:spPr>
          <a:xfrm>
            <a:off x="842773" y="3940913"/>
            <a:ext cx="2174100" cy="1051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00"/>
              <a:buFont typeface="Calibri"/>
              <a:buNone/>
            </a:pPr>
            <a:r>
              <a:rPr lang="en-US" sz="1600" b="0" i="0" u="none" strike="noStrike" cap="none" dirty="0">
                <a:solidFill>
                  <a:srgbClr val="1B2A4A"/>
                </a:solidFill>
                <a:latin typeface="Calibri"/>
                <a:ea typeface="Calibri"/>
                <a:cs typeface="Calibri"/>
                <a:sym typeface="Calibri"/>
              </a:rPr>
              <a:t>Library Board of Trustees requests Bethel Township Board consider a referendum</a:t>
            </a:r>
            <a:endParaRPr sz="1600" b="0" i="0" u="none" strike="noStrike" cap="none" dirty="0">
              <a:solidFill>
                <a:schemeClr val="dk1"/>
              </a:solidFill>
              <a:latin typeface="Calibri"/>
              <a:ea typeface="Calibri"/>
              <a:cs typeface="Calibri"/>
              <a:sym typeface="Calibri"/>
            </a:endParaRPr>
          </a:p>
        </p:txBody>
      </p:sp>
      <p:sp>
        <p:nvSpPr>
          <p:cNvPr id="212" name="Google Shape;212;p12"/>
          <p:cNvSpPr/>
          <p:nvPr/>
        </p:nvSpPr>
        <p:spPr>
          <a:xfrm>
            <a:off x="806422" y="5256548"/>
            <a:ext cx="22470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050"/>
              <a:buFont typeface="Calibri"/>
              <a:buNone/>
            </a:pPr>
            <a:r>
              <a:rPr lang="en-US" sz="1550" b="1" i="0" u="none" strike="noStrike" cap="none" dirty="0">
                <a:solidFill>
                  <a:srgbClr val="C9962C"/>
                </a:solidFill>
                <a:latin typeface="Calibri"/>
                <a:ea typeface="Calibri"/>
                <a:cs typeface="Calibri"/>
                <a:sym typeface="Calibri"/>
              </a:rPr>
              <a:t>June 9, 2026</a:t>
            </a:r>
            <a:endParaRPr sz="1550" b="0" i="0" u="none" strike="noStrike" cap="none" dirty="0">
              <a:solidFill>
                <a:schemeClr val="dk1"/>
              </a:solidFill>
              <a:latin typeface="Calibri"/>
              <a:ea typeface="Calibri"/>
              <a:cs typeface="Calibri"/>
              <a:sym typeface="Calibri"/>
            </a:endParaRPr>
          </a:p>
        </p:txBody>
      </p:sp>
      <p:cxnSp>
        <p:nvCxnSpPr>
          <p:cNvPr id="213" name="Google Shape;213;p12"/>
          <p:cNvCxnSpPr/>
          <p:nvPr/>
        </p:nvCxnSpPr>
        <p:spPr>
          <a:xfrm>
            <a:off x="3236215" y="2264511"/>
            <a:ext cx="164700" cy="0"/>
          </a:xfrm>
          <a:prstGeom prst="straightConnector1">
            <a:avLst/>
          </a:prstGeom>
          <a:noFill/>
          <a:ln w="19050" cap="flat" cmpd="sng">
            <a:solidFill>
              <a:srgbClr val="C7D0DE"/>
            </a:solidFill>
            <a:prstDash val="solid"/>
            <a:round/>
            <a:headEnd type="none" w="sm" len="sm"/>
            <a:tailEnd type="none" w="sm" len="sm"/>
          </a:ln>
        </p:spPr>
      </p:cxnSp>
      <p:sp>
        <p:nvSpPr>
          <p:cNvPr id="214" name="Google Shape;214;p12"/>
          <p:cNvSpPr/>
          <p:nvPr/>
        </p:nvSpPr>
        <p:spPr>
          <a:xfrm>
            <a:off x="3419095" y="2264510"/>
            <a:ext cx="2576400" cy="3548456"/>
          </a:xfrm>
          <a:prstGeom prst="roundRect">
            <a:avLst>
              <a:gd name="adj" fmla="val 2484"/>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2"/>
          <p:cNvSpPr/>
          <p:nvPr/>
        </p:nvSpPr>
        <p:spPr>
          <a:xfrm>
            <a:off x="4451224" y="2008479"/>
            <a:ext cx="512100" cy="5121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2"/>
          <p:cNvSpPr/>
          <p:nvPr/>
        </p:nvSpPr>
        <p:spPr>
          <a:xfrm>
            <a:off x="4451224" y="2008479"/>
            <a:ext cx="512100" cy="512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800"/>
              <a:buFont typeface="Cambria"/>
              <a:buNone/>
            </a:pPr>
            <a:r>
              <a:rPr lang="en-US" sz="1800" b="1" i="0" u="none" strike="noStrike" cap="none">
                <a:solidFill>
                  <a:srgbClr val="FFFFFF"/>
                </a:solidFill>
                <a:latin typeface="Cambria"/>
                <a:ea typeface="Cambria"/>
                <a:cs typeface="Cambria"/>
                <a:sym typeface="Cambria"/>
              </a:rPr>
              <a:t>2</a:t>
            </a:r>
            <a:endParaRPr sz="1800" b="0" i="0" u="none" strike="noStrike" cap="none">
              <a:solidFill>
                <a:schemeClr val="dk1"/>
              </a:solidFill>
              <a:latin typeface="Calibri"/>
              <a:ea typeface="Calibri"/>
              <a:cs typeface="Calibri"/>
              <a:sym typeface="Calibri"/>
            </a:endParaRPr>
          </a:p>
        </p:txBody>
      </p:sp>
      <p:sp>
        <p:nvSpPr>
          <p:cNvPr id="217" name="Google Shape;217;p12"/>
          <p:cNvSpPr/>
          <p:nvPr/>
        </p:nvSpPr>
        <p:spPr>
          <a:xfrm>
            <a:off x="4387216" y="2584551"/>
            <a:ext cx="640200" cy="640200"/>
          </a:xfrm>
          <a:prstGeom prst="ellipse">
            <a:avLst/>
          </a:prstGeom>
          <a:solidFill>
            <a:srgbClr val="3D6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8" name="Google Shape;218;p12" descr="preencoded.png"/>
          <p:cNvPicPr preferRelativeResize="0"/>
          <p:nvPr/>
        </p:nvPicPr>
        <p:blipFill rotWithShape="1">
          <a:blip r:embed="rId4">
            <a:alphaModFix/>
          </a:blip>
          <a:srcRect/>
          <a:stretch/>
        </p:blipFill>
        <p:spPr>
          <a:xfrm>
            <a:off x="4470426" y="2667761"/>
            <a:ext cx="473659" cy="473659"/>
          </a:xfrm>
          <a:prstGeom prst="rect">
            <a:avLst/>
          </a:prstGeom>
          <a:noFill/>
          <a:ln>
            <a:noFill/>
          </a:ln>
        </p:spPr>
      </p:pic>
      <p:sp>
        <p:nvSpPr>
          <p:cNvPr id="219" name="Google Shape;219;p12"/>
          <p:cNvSpPr/>
          <p:nvPr/>
        </p:nvSpPr>
        <p:spPr>
          <a:xfrm>
            <a:off x="3583800" y="3293328"/>
            <a:ext cx="2247000" cy="502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350"/>
              <a:buFont typeface="Cambria"/>
              <a:buNone/>
            </a:pPr>
            <a:r>
              <a:rPr lang="en-US" sz="1650" b="1" i="0" u="none" strike="noStrike" cap="none" dirty="0">
                <a:solidFill>
                  <a:srgbClr val="1B2A4A"/>
                </a:solidFill>
                <a:latin typeface="Cambria"/>
                <a:ea typeface="Cambria"/>
                <a:cs typeface="Cambria"/>
                <a:sym typeface="Cambria"/>
              </a:rPr>
              <a:t>Solicitor Proposes Language, Board Votes</a:t>
            </a:r>
            <a:endParaRPr sz="1650" b="0" i="0" u="none" strike="noStrike" cap="none" dirty="0">
              <a:solidFill>
                <a:schemeClr val="dk1"/>
              </a:solidFill>
              <a:latin typeface="Calibri"/>
              <a:ea typeface="Calibri"/>
              <a:cs typeface="Calibri"/>
              <a:sym typeface="Calibri"/>
            </a:endParaRPr>
          </a:p>
        </p:txBody>
      </p:sp>
      <p:sp>
        <p:nvSpPr>
          <p:cNvPr id="220" name="Google Shape;220;p12"/>
          <p:cNvSpPr/>
          <p:nvPr/>
        </p:nvSpPr>
        <p:spPr>
          <a:xfrm>
            <a:off x="3620263" y="4028001"/>
            <a:ext cx="2174100" cy="1051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00"/>
              <a:buFont typeface="Calibri"/>
              <a:buNone/>
            </a:pPr>
            <a:r>
              <a:rPr lang="en-US" sz="1600" b="0" i="0" u="none" strike="noStrike" cap="none" dirty="0">
                <a:solidFill>
                  <a:srgbClr val="1B2A4A"/>
                </a:solidFill>
                <a:latin typeface="Calibri"/>
                <a:ea typeface="Calibri"/>
                <a:cs typeface="Calibri"/>
                <a:sym typeface="Calibri"/>
              </a:rPr>
              <a:t>Township Solicitor provides proposed ballot question wording. Bethel Township Board votes.</a:t>
            </a:r>
            <a:endParaRPr sz="1600" b="0" i="0" u="none" strike="noStrike" cap="none" dirty="0">
              <a:solidFill>
                <a:schemeClr val="dk1"/>
              </a:solidFill>
              <a:latin typeface="Calibri"/>
              <a:ea typeface="Calibri"/>
              <a:cs typeface="Calibri"/>
              <a:sym typeface="Calibri"/>
            </a:endParaRPr>
          </a:p>
        </p:txBody>
      </p:sp>
      <p:sp>
        <p:nvSpPr>
          <p:cNvPr id="221" name="Google Shape;221;p12"/>
          <p:cNvSpPr/>
          <p:nvPr/>
        </p:nvSpPr>
        <p:spPr>
          <a:xfrm>
            <a:off x="3583687" y="5265303"/>
            <a:ext cx="22470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050"/>
              <a:buFont typeface="Calibri"/>
              <a:buNone/>
            </a:pPr>
            <a:r>
              <a:rPr lang="en-US" sz="1550" b="1" dirty="0">
                <a:solidFill>
                  <a:srgbClr val="C9962C"/>
                </a:solidFill>
                <a:latin typeface="Calibri"/>
                <a:ea typeface="Calibri"/>
                <a:cs typeface="Calibri"/>
                <a:sym typeface="Calibri"/>
              </a:rPr>
              <a:t>August 11, 2026</a:t>
            </a:r>
            <a:endParaRPr sz="1550" b="0" i="0" u="none" strike="noStrike" cap="none" dirty="0">
              <a:solidFill>
                <a:schemeClr val="dk1"/>
              </a:solidFill>
              <a:latin typeface="Calibri"/>
              <a:ea typeface="Calibri"/>
              <a:cs typeface="Calibri"/>
              <a:sym typeface="Calibri"/>
            </a:endParaRPr>
          </a:p>
        </p:txBody>
      </p:sp>
      <p:cxnSp>
        <p:nvCxnSpPr>
          <p:cNvPr id="222" name="Google Shape;222;p12"/>
          <p:cNvCxnSpPr/>
          <p:nvPr/>
        </p:nvCxnSpPr>
        <p:spPr>
          <a:xfrm>
            <a:off x="6013705" y="2264511"/>
            <a:ext cx="164700" cy="0"/>
          </a:xfrm>
          <a:prstGeom prst="straightConnector1">
            <a:avLst/>
          </a:prstGeom>
          <a:noFill/>
          <a:ln w="19050" cap="flat" cmpd="sng">
            <a:solidFill>
              <a:srgbClr val="C7D0DE"/>
            </a:solidFill>
            <a:prstDash val="solid"/>
            <a:round/>
            <a:headEnd type="none" w="sm" len="sm"/>
            <a:tailEnd type="none" w="sm" len="sm"/>
          </a:ln>
        </p:spPr>
      </p:cxnSp>
      <p:sp>
        <p:nvSpPr>
          <p:cNvPr id="223" name="Google Shape;223;p12"/>
          <p:cNvSpPr/>
          <p:nvPr/>
        </p:nvSpPr>
        <p:spPr>
          <a:xfrm>
            <a:off x="6196585" y="2264510"/>
            <a:ext cx="2576400" cy="3548456"/>
          </a:xfrm>
          <a:prstGeom prst="roundRect">
            <a:avLst>
              <a:gd name="adj" fmla="val 2484"/>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2"/>
          <p:cNvSpPr/>
          <p:nvPr/>
        </p:nvSpPr>
        <p:spPr>
          <a:xfrm>
            <a:off x="7228714" y="2008479"/>
            <a:ext cx="512100" cy="5121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2"/>
          <p:cNvSpPr/>
          <p:nvPr/>
        </p:nvSpPr>
        <p:spPr>
          <a:xfrm>
            <a:off x="7228714" y="2008479"/>
            <a:ext cx="512100" cy="512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800"/>
              <a:buFont typeface="Cambria"/>
              <a:buNone/>
            </a:pPr>
            <a:r>
              <a:rPr lang="en-US" sz="1800" b="1" i="0" u="none" strike="noStrike" cap="none">
                <a:solidFill>
                  <a:srgbClr val="FFFFFF"/>
                </a:solidFill>
                <a:latin typeface="Cambria"/>
                <a:ea typeface="Cambria"/>
                <a:cs typeface="Cambria"/>
                <a:sym typeface="Cambria"/>
              </a:rPr>
              <a:t>3</a:t>
            </a:r>
            <a:endParaRPr sz="1800" b="0" i="0" u="none" strike="noStrike" cap="none">
              <a:solidFill>
                <a:schemeClr val="dk1"/>
              </a:solidFill>
              <a:latin typeface="Calibri"/>
              <a:ea typeface="Calibri"/>
              <a:cs typeface="Calibri"/>
              <a:sym typeface="Calibri"/>
            </a:endParaRPr>
          </a:p>
        </p:txBody>
      </p:sp>
      <p:sp>
        <p:nvSpPr>
          <p:cNvPr id="226" name="Google Shape;226;p12"/>
          <p:cNvSpPr/>
          <p:nvPr/>
        </p:nvSpPr>
        <p:spPr>
          <a:xfrm>
            <a:off x="7164706" y="2584551"/>
            <a:ext cx="640200" cy="640200"/>
          </a:xfrm>
          <a:prstGeom prst="ellipse">
            <a:avLst/>
          </a:prstGeom>
          <a:solidFill>
            <a:srgbClr val="3D6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7" name="Google Shape;227;p12" descr="preencoded.png"/>
          <p:cNvPicPr preferRelativeResize="0"/>
          <p:nvPr/>
        </p:nvPicPr>
        <p:blipFill rotWithShape="1">
          <a:blip r:embed="rId5">
            <a:alphaModFix/>
          </a:blip>
          <a:srcRect/>
          <a:stretch/>
        </p:blipFill>
        <p:spPr>
          <a:xfrm>
            <a:off x="7247916" y="2667761"/>
            <a:ext cx="473659" cy="473659"/>
          </a:xfrm>
          <a:prstGeom prst="rect">
            <a:avLst/>
          </a:prstGeom>
          <a:noFill/>
          <a:ln>
            <a:noFill/>
          </a:ln>
        </p:spPr>
      </p:pic>
      <p:sp>
        <p:nvSpPr>
          <p:cNvPr id="228" name="Google Shape;228;p12"/>
          <p:cNvSpPr/>
          <p:nvPr/>
        </p:nvSpPr>
        <p:spPr>
          <a:xfrm>
            <a:off x="6361177" y="3251666"/>
            <a:ext cx="2247000" cy="502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350"/>
              <a:buFont typeface="Cambria"/>
              <a:buNone/>
            </a:pPr>
            <a:r>
              <a:rPr lang="en-US" sz="1650" b="1" i="0" u="none" strike="noStrike" cap="none">
                <a:solidFill>
                  <a:srgbClr val="1B2A4A"/>
                </a:solidFill>
                <a:latin typeface="Cambria"/>
                <a:ea typeface="Cambria"/>
                <a:cs typeface="Cambria"/>
                <a:sym typeface="Cambria"/>
              </a:rPr>
              <a:t>Filing with the County</a:t>
            </a:r>
            <a:endParaRPr sz="1650" b="0" i="0" u="none" strike="noStrike" cap="none">
              <a:solidFill>
                <a:schemeClr val="dk1"/>
              </a:solidFill>
              <a:latin typeface="Calibri"/>
              <a:ea typeface="Calibri"/>
              <a:cs typeface="Calibri"/>
              <a:sym typeface="Calibri"/>
            </a:endParaRPr>
          </a:p>
        </p:txBody>
      </p:sp>
      <p:sp>
        <p:nvSpPr>
          <p:cNvPr id="229" name="Google Shape;229;p12"/>
          <p:cNvSpPr/>
          <p:nvPr/>
        </p:nvSpPr>
        <p:spPr>
          <a:xfrm>
            <a:off x="6397753" y="3940913"/>
            <a:ext cx="2174100" cy="1051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00"/>
              <a:buFont typeface="Calibri"/>
              <a:buNone/>
            </a:pPr>
            <a:r>
              <a:rPr lang="en-US" sz="1600" b="0" i="0" u="none" strike="noStrike" cap="none" dirty="0">
                <a:solidFill>
                  <a:srgbClr val="1B2A4A"/>
                </a:solidFill>
                <a:latin typeface="Calibri"/>
                <a:ea typeface="Calibri"/>
                <a:cs typeface="Calibri"/>
                <a:sym typeface="Calibri"/>
              </a:rPr>
              <a:t>The Resolution directs the Solicitor to file a certified copy with the Delaware County Bureau of Elections.</a:t>
            </a:r>
            <a:endParaRPr sz="1600" b="0" i="0" u="none" strike="noStrike" cap="none" dirty="0">
              <a:solidFill>
                <a:schemeClr val="dk1"/>
              </a:solidFill>
              <a:latin typeface="Calibri"/>
              <a:ea typeface="Calibri"/>
              <a:cs typeface="Calibri"/>
              <a:sym typeface="Calibri"/>
            </a:endParaRPr>
          </a:p>
        </p:txBody>
      </p:sp>
      <p:sp>
        <p:nvSpPr>
          <p:cNvPr id="230" name="Google Shape;230;p12"/>
          <p:cNvSpPr/>
          <p:nvPr/>
        </p:nvSpPr>
        <p:spPr>
          <a:xfrm>
            <a:off x="6361175" y="5210867"/>
            <a:ext cx="2247000" cy="473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050"/>
              <a:buFont typeface="Calibri"/>
              <a:buNone/>
            </a:pPr>
            <a:r>
              <a:rPr lang="en-US" sz="1550" b="1" dirty="0">
                <a:solidFill>
                  <a:srgbClr val="C9962C"/>
                </a:solidFill>
                <a:latin typeface="Calibri"/>
                <a:ea typeface="Calibri"/>
                <a:cs typeface="Calibri"/>
                <a:sym typeface="Calibri"/>
              </a:rPr>
              <a:t>Deadline to be confirmed by the Solicitor</a:t>
            </a:r>
            <a:endParaRPr sz="1550" b="0" i="0" u="none" strike="noStrike" cap="none" dirty="0">
              <a:solidFill>
                <a:schemeClr val="dk1"/>
              </a:solidFill>
              <a:latin typeface="Calibri"/>
              <a:ea typeface="Calibri"/>
              <a:cs typeface="Calibri"/>
              <a:sym typeface="Calibri"/>
            </a:endParaRPr>
          </a:p>
        </p:txBody>
      </p:sp>
      <p:cxnSp>
        <p:nvCxnSpPr>
          <p:cNvPr id="231" name="Google Shape;231;p12"/>
          <p:cNvCxnSpPr/>
          <p:nvPr/>
        </p:nvCxnSpPr>
        <p:spPr>
          <a:xfrm>
            <a:off x="8791195" y="2264511"/>
            <a:ext cx="164700" cy="0"/>
          </a:xfrm>
          <a:prstGeom prst="straightConnector1">
            <a:avLst/>
          </a:prstGeom>
          <a:noFill/>
          <a:ln w="19050" cap="flat" cmpd="sng">
            <a:solidFill>
              <a:srgbClr val="C7D0DE"/>
            </a:solidFill>
            <a:prstDash val="solid"/>
            <a:round/>
            <a:headEnd type="none" w="sm" len="sm"/>
            <a:tailEnd type="none" w="sm" len="sm"/>
          </a:ln>
        </p:spPr>
      </p:cxnSp>
      <p:sp>
        <p:nvSpPr>
          <p:cNvPr id="232" name="Google Shape;232;p12"/>
          <p:cNvSpPr/>
          <p:nvPr/>
        </p:nvSpPr>
        <p:spPr>
          <a:xfrm>
            <a:off x="8974075" y="2264510"/>
            <a:ext cx="2576400" cy="3548456"/>
          </a:xfrm>
          <a:prstGeom prst="roundRect">
            <a:avLst>
              <a:gd name="adj" fmla="val 2484"/>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2"/>
          <p:cNvSpPr/>
          <p:nvPr/>
        </p:nvSpPr>
        <p:spPr>
          <a:xfrm>
            <a:off x="10006204" y="2008479"/>
            <a:ext cx="512100" cy="5121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a:off x="10006204" y="2008479"/>
            <a:ext cx="512100" cy="512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800"/>
              <a:buFont typeface="Cambria"/>
              <a:buNone/>
            </a:pPr>
            <a:r>
              <a:rPr lang="en-US" sz="1800" b="1" i="0" u="none" strike="noStrike" cap="none">
                <a:solidFill>
                  <a:srgbClr val="FFFFFF"/>
                </a:solidFill>
                <a:latin typeface="Cambria"/>
                <a:ea typeface="Cambria"/>
                <a:cs typeface="Cambria"/>
                <a:sym typeface="Cambria"/>
              </a:rPr>
              <a:t>4</a:t>
            </a:r>
            <a:endParaRPr sz="1800" b="0" i="0" u="none" strike="noStrike" cap="none">
              <a:solidFill>
                <a:schemeClr val="dk1"/>
              </a:solidFill>
              <a:latin typeface="Calibri"/>
              <a:ea typeface="Calibri"/>
              <a:cs typeface="Calibri"/>
              <a:sym typeface="Calibri"/>
            </a:endParaRPr>
          </a:p>
        </p:txBody>
      </p:sp>
      <p:sp>
        <p:nvSpPr>
          <p:cNvPr id="235" name="Google Shape;235;p12"/>
          <p:cNvSpPr/>
          <p:nvPr/>
        </p:nvSpPr>
        <p:spPr>
          <a:xfrm>
            <a:off x="9942196" y="2584551"/>
            <a:ext cx="640200" cy="640200"/>
          </a:xfrm>
          <a:prstGeom prst="ellipse">
            <a:avLst/>
          </a:prstGeom>
          <a:solidFill>
            <a:srgbClr val="3D6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6" name="Google Shape;236;p12" descr="preencoded.png"/>
          <p:cNvPicPr preferRelativeResize="0"/>
          <p:nvPr/>
        </p:nvPicPr>
        <p:blipFill rotWithShape="1">
          <a:blip r:embed="rId6">
            <a:alphaModFix/>
          </a:blip>
          <a:srcRect/>
          <a:stretch/>
        </p:blipFill>
        <p:spPr>
          <a:xfrm>
            <a:off x="10025406" y="2667761"/>
            <a:ext cx="473659" cy="473659"/>
          </a:xfrm>
          <a:prstGeom prst="rect">
            <a:avLst/>
          </a:prstGeom>
          <a:noFill/>
          <a:ln>
            <a:noFill/>
          </a:ln>
        </p:spPr>
      </p:pic>
      <p:sp>
        <p:nvSpPr>
          <p:cNvPr id="237" name="Google Shape;237;p12"/>
          <p:cNvSpPr/>
          <p:nvPr/>
        </p:nvSpPr>
        <p:spPr>
          <a:xfrm>
            <a:off x="9138867" y="3251666"/>
            <a:ext cx="2247000" cy="502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350"/>
              <a:buFont typeface="Cambria"/>
              <a:buNone/>
            </a:pPr>
            <a:r>
              <a:rPr lang="en-US" sz="1650" b="1" i="0" u="none" strike="noStrike" cap="none">
                <a:solidFill>
                  <a:srgbClr val="1B2A4A"/>
                </a:solidFill>
                <a:latin typeface="Cambria"/>
                <a:ea typeface="Cambria"/>
                <a:cs typeface="Cambria"/>
                <a:sym typeface="Cambria"/>
              </a:rPr>
              <a:t>General Election</a:t>
            </a:r>
            <a:endParaRPr sz="1650" b="0" i="0" u="none" strike="noStrike" cap="none">
              <a:solidFill>
                <a:schemeClr val="dk1"/>
              </a:solidFill>
              <a:latin typeface="Calibri"/>
              <a:ea typeface="Calibri"/>
              <a:cs typeface="Calibri"/>
              <a:sym typeface="Calibri"/>
            </a:endParaRPr>
          </a:p>
        </p:txBody>
      </p:sp>
      <p:sp>
        <p:nvSpPr>
          <p:cNvPr id="238" name="Google Shape;238;p12"/>
          <p:cNvSpPr/>
          <p:nvPr/>
        </p:nvSpPr>
        <p:spPr>
          <a:xfrm>
            <a:off x="9175243" y="3940913"/>
            <a:ext cx="2174100" cy="1051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00"/>
              <a:buFont typeface="Calibri"/>
              <a:buNone/>
            </a:pPr>
            <a:r>
              <a:rPr lang="en-US" sz="1600" b="0" i="0" u="none" strike="noStrike" cap="none">
                <a:solidFill>
                  <a:srgbClr val="1B2A4A"/>
                </a:solidFill>
                <a:latin typeface="Calibri"/>
                <a:ea typeface="Calibri"/>
                <a:cs typeface="Calibri"/>
                <a:sym typeface="Calibri"/>
              </a:rPr>
              <a:t>Bethel Township voters decide the referendum.</a:t>
            </a:r>
            <a:endParaRPr sz="1600" b="0" i="0" u="none" strike="noStrike" cap="none">
              <a:solidFill>
                <a:schemeClr val="dk1"/>
              </a:solidFill>
              <a:latin typeface="Calibri"/>
              <a:ea typeface="Calibri"/>
              <a:cs typeface="Calibri"/>
              <a:sym typeface="Calibri"/>
            </a:endParaRPr>
          </a:p>
        </p:txBody>
      </p:sp>
      <p:sp>
        <p:nvSpPr>
          <p:cNvPr id="239" name="Google Shape;239;p12"/>
          <p:cNvSpPr/>
          <p:nvPr/>
        </p:nvSpPr>
        <p:spPr>
          <a:xfrm>
            <a:off x="9138667" y="5210873"/>
            <a:ext cx="22470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1050"/>
              <a:buFont typeface="Calibri"/>
              <a:buNone/>
            </a:pPr>
            <a:r>
              <a:rPr lang="en-US" sz="1550" b="1" i="0" u="none" strike="noStrike" cap="none">
                <a:solidFill>
                  <a:srgbClr val="C9962C"/>
                </a:solidFill>
                <a:latin typeface="Calibri"/>
                <a:ea typeface="Calibri"/>
                <a:cs typeface="Calibri"/>
                <a:sym typeface="Calibri"/>
              </a:rPr>
              <a:t>Nov 3, 2026</a:t>
            </a:r>
            <a:endParaRPr sz="1550" b="0" i="0" u="none" strike="noStrike" cap="none">
              <a:solidFill>
                <a:schemeClr val="dk1"/>
              </a:solidFill>
              <a:latin typeface="Calibri"/>
              <a:ea typeface="Calibri"/>
              <a:cs typeface="Calibri"/>
              <a:sym typeface="Calibri"/>
            </a:endParaRPr>
          </a:p>
        </p:txBody>
      </p:sp>
      <p:sp>
        <p:nvSpPr>
          <p:cNvPr id="240" name="TextBox 239"/>
          <p:cNvSpPr txBox="1"/>
          <p:nvPr/>
        </p:nvSpPr>
        <p:spPr>
          <a:xfrm>
            <a:off x="640080" y="6419088"/>
            <a:ext cx="10972800" cy="276999"/>
          </a:xfrm>
          <a:prstGeom prst="rect">
            <a:avLst/>
          </a:prstGeom>
          <a:noFill/>
        </p:spPr>
        <p:txBody>
          <a:bodyPr wrap="square">
            <a:spAutoFit/>
          </a:bodyPr>
          <a:lstStyle/>
          <a:p>
            <a:r>
              <a:rPr sz="1200" dirty="0">
                <a:solidFill>
                  <a:srgbClr val="5A6172"/>
                </a:solidFill>
                <a:latin typeface="Cambria"/>
              </a:rPr>
              <a:t>Source: Resolution 2026-33, Section 2. The statutory filing deadline is not stated in the Resolution and needs the Solicitor’s confirmation.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3"/>
          <p:cNvSpPr txBox="1"/>
          <p:nvPr/>
        </p:nvSpPr>
        <p:spPr>
          <a:xfrm>
            <a:off x="1238250" y="2455325"/>
            <a:ext cx="10371600" cy="328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13"/>
          <p:cNvSpPr/>
          <p:nvPr/>
        </p:nvSpPr>
        <p:spPr>
          <a:xfrm>
            <a:off x="640080" y="658133"/>
            <a:ext cx="108813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dirty="0">
                <a:solidFill>
                  <a:srgbClr val="1B2A4A"/>
                </a:solidFill>
                <a:latin typeface="Cambria"/>
                <a:ea typeface="Cambria"/>
                <a:cs typeface="Cambria"/>
                <a:sym typeface="Cambria"/>
              </a:rPr>
              <a:t>Proposed Language for the Vote</a:t>
            </a:r>
            <a:endParaRPr lang="en-US" sz="2700" b="0" i="0" u="none" strike="noStrike" cap="none" dirty="0">
              <a:solidFill>
                <a:srgbClr val="000000"/>
              </a:solidFill>
              <a:latin typeface="Calibri"/>
              <a:ea typeface="Calibri"/>
              <a:cs typeface="Calibri"/>
              <a:sym typeface="Calibri"/>
            </a:endParaRPr>
          </a:p>
        </p:txBody>
      </p:sp>
      <p:sp>
        <p:nvSpPr>
          <p:cNvPr id="247" name="Google Shape;247;p13"/>
          <p:cNvSpPr/>
          <p:nvPr/>
        </p:nvSpPr>
        <p:spPr>
          <a:xfrm>
            <a:off x="640080" y="1389877"/>
            <a:ext cx="109089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962C"/>
              </a:buClr>
              <a:buSzPts val="1150"/>
              <a:buFont typeface="Calibri"/>
              <a:buNone/>
            </a:pPr>
            <a:r>
              <a:rPr lang="en-US" sz="1600" b="1" i="0" u="none" strike="noStrike" cap="none">
                <a:solidFill>
                  <a:srgbClr val="C9962C"/>
                </a:solidFill>
                <a:latin typeface="Calibri" panose="020F0502020204030204" pitchFamily="34" charset="0"/>
                <a:ea typeface="Calibri" panose="020F0502020204030204" pitchFamily="34" charset="0"/>
                <a:cs typeface="Calibri" panose="020F0502020204030204" pitchFamily="34" charset="0"/>
                <a:sym typeface="Calibri"/>
              </a:rPr>
              <a:t>REFERENDUM QUESTION</a:t>
            </a:r>
            <a:endParaRPr sz="1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48" name="Google Shape;248;p13"/>
          <p:cNvSpPr/>
          <p:nvPr/>
        </p:nvSpPr>
        <p:spPr>
          <a:xfrm>
            <a:off x="640080" y="1755648"/>
            <a:ext cx="10908900" cy="960000"/>
          </a:xfrm>
          <a:prstGeom prst="roundRect">
            <a:avLst>
              <a:gd name="adj" fmla="val 6667"/>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3"/>
          <p:cNvSpPr/>
          <p:nvPr/>
        </p:nvSpPr>
        <p:spPr>
          <a:xfrm>
            <a:off x="914400" y="1755648"/>
            <a:ext cx="10378500" cy="96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500"/>
              <a:buFont typeface="Cambria"/>
              <a:buNone/>
            </a:pPr>
            <a:r>
              <a:rPr lang="en-US" sz="1600" b="0" i="1" u="none" strike="noStrike" cap="none">
                <a:solidFill>
                  <a:srgbClr val="1B2A4A"/>
                </a:solidFill>
                <a:latin typeface="Calibri" panose="020F0502020204030204" pitchFamily="34" charset="0"/>
                <a:ea typeface="Calibri" panose="020F0502020204030204" pitchFamily="34" charset="0"/>
                <a:cs typeface="Calibri" panose="020F0502020204030204" pitchFamily="34" charset="0"/>
                <a:sym typeface="Cambria"/>
              </a:rPr>
              <a:t>“Do you favor increasing the annual tax on the assessed value of all taxable real property situated in Bethel Township from .027 mills to .037 mills to aid in maintaining the Rachel Kohl Community Library?”</a:t>
            </a:r>
            <a:endParaRPr sz="1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50" name="Google Shape;250;p13"/>
          <p:cNvSpPr/>
          <p:nvPr/>
        </p:nvSpPr>
        <p:spPr>
          <a:xfrm>
            <a:off x="640080" y="2880360"/>
            <a:ext cx="109089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962C"/>
              </a:buClr>
              <a:buSzPts val="1150"/>
              <a:buFont typeface="Calibri"/>
              <a:buNone/>
            </a:pPr>
            <a:r>
              <a:rPr lang="en-US" sz="1600" b="1" i="0" u="none" strike="noStrike" cap="none">
                <a:solidFill>
                  <a:srgbClr val="C9962C"/>
                </a:solidFill>
                <a:latin typeface="Calibri" panose="020F0502020204030204" pitchFamily="34" charset="0"/>
                <a:ea typeface="Calibri" panose="020F0502020204030204" pitchFamily="34" charset="0"/>
                <a:cs typeface="Calibri" panose="020F0502020204030204" pitchFamily="34" charset="0"/>
                <a:sym typeface="Calibri"/>
              </a:rPr>
              <a:t>EXPLANATORY STATEMENT</a:t>
            </a:r>
            <a:endParaRPr sz="1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51" name="Google Shape;251;p13"/>
          <p:cNvSpPr/>
          <p:nvPr/>
        </p:nvSpPr>
        <p:spPr>
          <a:xfrm>
            <a:off x="640080" y="3172968"/>
            <a:ext cx="10908900" cy="3262834"/>
          </a:xfrm>
          <a:prstGeom prst="roundRect">
            <a:avLst>
              <a:gd name="adj" fmla="val 2222"/>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3"/>
          <p:cNvSpPr/>
          <p:nvPr/>
        </p:nvSpPr>
        <p:spPr>
          <a:xfrm>
            <a:off x="914400" y="3337560"/>
            <a:ext cx="10378500" cy="2900220"/>
          </a:xfrm>
          <a:prstGeom prst="rect">
            <a:avLst/>
          </a:prstGeom>
          <a:noFill/>
          <a:ln>
            <a:noFill/>
          </a:ln>
        </p:spPr>
        <p:txBody>
          <a:bodyPr spcFirstLastPara="1" wrap="square" lIns="0" tIns="0" rIns="0" bIns="0" anchor="ctr" anchorCtr="0">
            <a:noAutofit/>
          </a:bodyPr>
          <a:lstStyle/>
          <a:p>
            <a:pPr marL="0" marR="0" lvl="0" indent="0" algn="l" rtl="0">
              <a:lnSpc>
                <a:spcPct val="136000"/>
              </a:lnSpc>
              <a:spcBef>
                <a:spcPts val="0"/>
              </a:spcBef>
              <a:spcAft>
                <a:spcPts val="0"/>
              </a:spcAft>
              <a:buClr>
                <a:srgbClr val="1B2A4A"/>
              </a:buClr>
              <a:buSzPts val="1250"/>
              <a:buFont typeface="Calibri"/>
              <a:buNone/>
            </a:pPr>
            <a:r>
              <a:rPr lang="en-US" sz="1600" b="0" i="0" u="none" strike="noStrike" cap="none" dirty="0">
                <a:solidFill>
                  <a:srgbClr val="1B2A4A"/>
                </a:solidFill>
                <a:latin typeface="Calibri" panose="020F0502020204030204" pitchFamily="34" charset="0"/>
                <a:ea typeface="Calibri" panose="020F0502020204030204" pitchFamily="34" charset="0"/>
                <a:cs typeface="Calibri" panose="020F0502020204030204" pitchFamily="34" charset="0"/>
                <a:sym typeface="Calibri"/>
              </a:rPr>
              <a:t>In 2006 voters in Bethel Township instituted an annual tax on the assessed value of all taxable real property situated in Bethel Township at the rate of .05 mills, which equates to $5 per $100,000 of assessed value, to support Rachel Kohl Community Library (the “Library Tax”). In 2021, when Delaware County reassessed the value of all taxable real estate, state law required the Township to reduce the Library Tax millage to .027 mills. At the current rate of .027 mills, the Library Tax costs $2.70 per $100,000 of assessed value annually. The purpose of the foregoing question is to determine whether the Township should increase the Library Tax to .037 mills. The proposed rate of .037 mills would cost $3.70 per $100,000 of assessed value, an increase of $1.00 per $100,000 per year. This would provide the Rachel Kohl Community Library (the “Library”) with a total tax revenue from Bethel Township of just over $5.00 per resident in Bethel Township, which is the level required throughout Library’s service area to qualify for Quality Libraries Aid, a form of additional funding from the Commonwealth.</a:t>
            </a: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53" name="TextBox 252"/>
          <p:cNvSpPr txBox="1"/>
          <p:nvPr/>
        </p:nvSpPr>
        <p:spPr>
          <a:xfrm>
            <a:off x="640080" y="6446520"/>
            <a:ext cx="10972800" cy="276999"/>
          </a:xfrm>
          <a:prstGeom prst="rect">
            <a:avLst/>
          </a:prstGeom>
          <a:noFill/>
        </p:spPr>
        <p:txBody>
          <a:bodyPr wrap="square">
            <a:spAutoFit/>
          </a:bodyPr>
          <a:lstStyle/>
          <a:p>
            <a:r>
              <a:rPr sz="1200" dirty="0">
                <a:solidFill>
                  <a:srgbClr val="5A6172"/>
                </a:solidFill>
                <a:latin typeface="Cambria"/>
              </a:rPr>
              <a:t>Source: Resolution 2026-33, Section 1, which contains both the question and the explanatory statement.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0"/>
        <p:cNvGrpSpPr/>
        <p:nvPr/>
      </p:nvGrpSpPr>
      <p:grpSpPr>
        <a:xfrm>
          <a:off x="0" y="0"/>
          <a:ext cx="0" cy="0"/>
          <a:chOff x="0" y="0"/>
          <a:chExt cx="0" cy="0"/>
        </a:xfrm>
      </p:grpSpPr>
      <p:sp>
        <p:nvSpPr>
          <p:cNvPr id="301" name="Google Shape;301;p17"/>
          <p:cNvSpPr/>
          <p:nvPr/>
        </p:nvSpPr>
        <p:spPr>
          <a:xfrm>
            <a:off x="640075" y="508002"/>
            <a:ext cx="10881300" cy="882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Sources</a:t>
            </a:r>
            <a:endParaRPr sz="2700" b="0" i="0" u="none" strike="noStrike" cap="none">
              <a:solidFill>
                <a:schemeClr val="dk1"/>
              </a:solidFill>
              <a:latin typeface="Calibri"/>
              <a:ea typeface="Calibri"/>
              <a:cs typeface="Calibri"/>
              <a:sym typeface="Calibri"/>
            </a:endParaRPr>
          </a:p>
        </p:txBody>
      </p:sp>
      <p:sp>
        <p:nvSpPr>
          <p:cNvPr id="302" name="Google Shape;302;p17"/>
          <p:cNvSpPr/>
          <p:nvPr/>
        </p:nvSpPr>
        <p:spPr>
          <a:xfrm>
            <a:off x="640075" y="1399775"/>
            <a:ext cx="5349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50"/>
              <a:buFont typeface="Cambria"/>
              <a:buNone/>
            </a:pPr>
            <a:r>
              <a:rPr lang="en-US" sz="1850" b="1" i="0" u="none" strike="noStrike" cap="none" dirty="0">
                <a:solidFill>
                  <a:srgbClr val="1B2A4A"/>
                </a:solidFill>
                <a:latin typeface="Cambria"/>
                <a:ea typeface="Cambria"/>
                <a:cs typeface="Cambria"/>
                <a:sym typeface="Cambria"/>
              </a:rPr>
              <a:t>Township</a:t>
            </a:r>
            <a:endParaRPr sz="1850" b="0" i="0" u="none" strike="noStrike" cap="none" dirty="0">
              <a:solidFill>
                <a:schemeClr val="dk1"/>
              </a:solidFill>
              <a:latin typeface="Calibri"/>
              <a:ea typeface="Calibri"/>
              <a:cs typeface="Calibri"/>
              <a:sym typeface="Calibri"/>
            </a:endParaRPr>
          </a:p>
        </p:txBody>
      </p:sp>
      <p:sp>
        <p:nvSpPr>
          <p:cNvPr id="303" name="Google Shape;303;p17"/>
          <p:cNvSpPr/>
          <p:nvPr/>
        </p:nvSpPr>
        <p:spPr>
          <a:xfrm>
            <a:off x="640075" y="1733487"/>
            <a:ext cx="5062200" cy="1939066"/>
          </a:xfrm>
          <a:prstGeom prst="rect">
            <a:avLst/>
          </a:prstGeom>
          <a:noFill/>
          <a:ln>
            <a:noFill/>
          </a:ln>
        </p:spPr>
        <p:txBody>
          <a:bodyPr spcFirstLastPara="1" wrap="square" lIns="0" tIns="0" rIns="0" bIns="0" anchor="ctr" anchorCtr="0">
            <a:noAutofit/>
          </a:bodyPr>
          <a:lstStyle/>
          <a:p>
            <a:pPr marL="342900" marR="0" lvl="0" indent="-374650" algn="l" rtl="0">
              <a:spcBef>
                <a:spcPts val="0"/>
              </a:spcBef>
              <a:spcAft>
                <a:spcPts val="0"/>
              </a:spcAft>
              <a:buClr>
                <a:srgbClr val="1B2A4A"/>
              </a:buClr>
              <a:buSzPts val="1800"/>
              <a:buFont typeface="Calibri"/>
              <a:buChar char="•"/>
            </a:pPr>
            <a:r>
              <a:rPr lang="en-US" sz="1800" b="0" i="0" u="none" strike="noStrike" cap="none" dirty="0">
                <a:solidFill>
                  <a:srgbClr val="1B2A4A"/>
                </a:solidFill>
                <a:latin typeface="Calibri"/>
                <a:ea typeface="Calibri"/>
                <a:cs typeface="Calibri"/>
                <a:sym typeface="Calibri"/>
              </a:rPr>
              <a:t>Resolution No. 2026-33, Township Solicitor’s draft</a:t>
            </a:r>
            <a:endParaRPr sz="1800" b="0" i="0" u="none" strike="noStrike" cap="none" dirty="0">
              <a:solidFill>
                <a:schemeClr val="dk1"/>
              </a:solidFill>
              <a:latin typeface="Calibri"/>
              <a:ea typeface="Calibri"/>
              <a:cs typeface="Calibri"/>
              <a:sym typeface="Calibri"/>
            </a:endParaRPr>
          </a:p>
          <a:p>
            <a:pPr marL="342900" lvl="0" indent="-374650">
              <a:spcBef>
                <a:spcPts val="1200"/>
              </a:spcBef>
              <a:buClr>
                <a:srgbClr val="1B2A4A"/>
              </a:buClr>
              <a:buSzPts val="1800"/>
              <a:buFont typeface="Calibri"/>
              <a:buChar char="•"/>
            </a:pPr>
            <a:r>
              <a:rPr lang="en-US" sz="1800" b="0" i="0" u="none" strike="noStrike" cap="none" dirty="0">
                <a:solidFill>
                  <a:srgbClr val="1B2A4A"/>
                </a:solidFill>
                <a:latin typeface="Calibri"/>
                <a:ea typeface="Calibri"/>
                <a:cs typeface="Calibri"/>
                <a:sym typeface="Calibri"/>
              </a:rPr>
              <a:t>Bethel Township 2026 Adopted Budgets, adopted December 9, 2025</a:t>
            </a:r>
            <a:r>
              <a:rPr lang="en-US" sz="1800" dirty="0">
                <a:solidFill>
                  <a:srgbClr val="1B2A4A"/>
                </a:solidFill>
                <a:latin typeface="Calibri"/>
                <a:ea typeface="Calibri"/>
                <a:cs typeface="Calibri"/>
                <a:sym typeface="Calibri"/>
              </a:rPr>
              <a:t>. </a:t>
            </a:r>
            <a:r>
              <a:rPr lang="en-US" sz="1800" dirty="0">
                <a:solidFill>
                  <a:srgbClr val="1B2A4A"/>
                </a:solidFill>
                <a:latin typeface="Calibri"/>
                <a:ea typeface="Calibri"/>
                <a:cs typeface="Calibri"/>
                <a:sym typeface="Calibri"/>
                <a:hlinkClick r:id="rId3"/>
              </a:rPr>
              <a:t>https://www.betheltwp.com/media/ArchiveCenter/Budget%20Meeting/2026/2026%20Approved%20Budget.pdf</a:t>
            </a:r>
            <a:r>
              <a:rPr lang="en-US" sz="1800" dirty="0">
                <a:solidFill>
                  <a:srgbClr val="1B2A4A"/>
                </a:solidFill>
                <a:latin typeface="Calibri"/>
                <a:ea typeface="Calibri"/>
                <a:cs typeface="Calibri"/>
                <a:sym typeface="Calibri"/>
              </a:rPr>
              <a:t> </a:t>
            </a:r>
            <a:endParaRPr sz="1800" b="0" i="0" u="none" strike="noStrike" cap="none" dirty="0">
              <a:solidFill>
                <a:schemeClr val="dk1"/>
              </a:solidFill>
              <a:latin typeface="Calibri"/>
              <a:ea typeface="Calibri"/>
              <a:cs typeface="Calibri"/>
              <a:sym typeface="Calibri"/>
            </a:endParaRPr>
          </a:p>
        </p:txBody>
      </p:sp>
      <p:sp>
        <p:nvSpPr>
          <p:cNvPr id="304" name="Google Shape;304;p17"/>
          <p:cNvSpPr/>
          <p:nvPr/>
        </p:nvSpPr>
        <p:spPr>
          <a:xfrm>
            <a:off x="6172075" y="1932619"/>
            <a:ext cx="5349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50"/>
              <a:buFont typeface="Cambria"/>
              <a:buNone/>
            </a:pPr>
            <a:r>
              <a:rPr lang="en-US" sz="1850" b="1" i="0" u="none" strike="noStrike" cap="none" dirty="0">
                <a:solidFill>
                  <a:srgbClr val="1B2A4A"/>
                </a:solidFill>
                <a:latin typeface="Cambria"/>
                <a:ea typeface="Cambria"/>
                <a:cs typeface="Cambria"/>
                <a:sym typeface="Cambria"/>
              </a:rPr>
              <a:t>Library</a:t>
            </a:r>
            <a:endParaRPr sz="1850" b="0" i="0" u="none" strike="noStrike" cap="none" dirty="0">
              <a:solidFill>
                <a:schemeClr val="dk1"/>
              </a:solidFill>
              <a:latin typeface="Calibri"/>
              <a:ea typeface="Calibri"/>
              <a:cs typeface="Calibri"/>
              <a:sym typeface="Calibri"/>
            </a:endParaRPr>
          </a:p>
        </p:txBody>
      </p:sp>
      <p:sp>
        <p:nvSpPr>
          <p:cNvPr id="305" name="Google Shape;305;p17"/>
          <p:cNvSpPr/>
          <p:nvPr/>
        </p:nvSpPr>
        <p:spPr>
          <a:xfrm>
            <a:off x="6199625" y="1965950"/>
            <a:ext cx="5349300" cy="3229994"/>
          </a:xfrm>
          <a:prstGeom prst="rect">
            <a:avLst/>
          </a:prstGeom>
          <a:noFill/>
          <a:ln>
            <a:noFill/>
          </a:ln>
        </p:spPr>
        <p:txBody>
          <a:bodyPr spcFirstLastPara="1" wrap="square" lIns="0" tIns="0" rIns="0" bIns="0" anchor="ctr" anchorCtr="0">
            <a:noAutofit/>
          </a:bodyPr>
          <a:lstStyle/>
          <a:p>
            <a:pPr marL="34290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Rachel Kohl Community Library Board of Trustees, presentation to the Bethel Township Board of Supervisors, June 2026. </a:t>
            </a:r>
            <a:r>
              <a:rPr lang="en-US" sz="1800" dirty="0">
                <a:solidFill>
                  <a:srgbClr val="1B2A4A"/>
                </a:solidFill>
                <a:latin typeface="Calibri"/>
                <a:ea typeface="Calibri"/>
                <a:cs typeface="Calibri"/>
                <a:sym typeface="Calibri"/>
                <a:hlinkClick r:id="rId4"/>
              </a:rPr>
              <a:t>https://www.youtube.com/watch?v=IHJDhvCd-Ng</a:t>
            </a:r>
            <a:r>
              <a:rPr lang="en-US" sz="1800" dirty="0">
                <a:solidFill>
                  <a:srgbClr val="1B2A4A"/>
                </a:solidFill>
                <a:latin typeface="Calibri"/>
                <a:ea typeface="Calibri"/>
                <a:cs typeface="Calibri"/>
                <a:sym typeface="Calibri"/>
              </a:rPr>
              <a:t> </a:t>
            </a:r>
          </a:p>
          <a:p>
            <a:pPr marL="34290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Rachel Kohl Community Library, audited financial statements, year ended December 31, 2023. </a:t>
            </a:r>
            <a:r>
              <a:rPr lang="en-US" sz="1800" dirty="0">
                <a:solidFill>
                  <a:srgbClr val="1B2A4A"/>
                </a:solidFill>
                <a:latin typeface="Calibri"/>
                <a:ea typeface="Calibri"/>
                <a:cs typeface="Calibri"/>
                <a:sym typeface="Calibri"/>
                <a:hlinkClick r:id="rId5"/>
              </a:rPr>
              <a:t>https://www.kohllibrary.org/wp-content/uploads/2025/02/RKCL-Audited-Financial-Statements-YE-12.31.2023-1.pdf</a:t>
            </a:r>
            <a:r>
              <a:rPr lang="en-US" sz="1800" dirty="0">
                <a:solidFill>
                  <a:srgbClr val="1B2A4A"/>
                </a:solidFill>
                <a:latin typeface="Calibri"/>
                <a:ea typeface="Calibri"/>
                <a:cs typeface="Calibri"/>
                <a:sym typeface="Calibri"/>
              </a:rPr>
              <a:t> </a:t>
            </a:r>
            <a:endParaRPr sz="1800" dirty="0">
              <a:solidFill>
                <a:srgbClr val="1B2A4A"/>
              </a:solidFill>
              <a:latin typeface="Calibri"/>
              <a:ea typeface="Calibri"/>
              <a:cs typeface="Calibri"/>
              <a:sym typeface="Calibri"/>
            </a:endParaRPr>
          </a:p>
        </p:txBody>
      </p:sp>
      <p:sp>
        <p:nvSpPr>
          <p:cNvPr id="306" name="Google Shape;306;p17"/>
          <p:cNvSpPr/>
          <p:nvPr/>
        </p:nvSpPr>
        <p:spPr>
          <a:xfrm>
            <a:off x="640080" y="6287199"/>
            <a:ext cx="54864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900"/>
              <a:buFont typeface="Calibri"/>
              <a:buNone/>
            </a:pPr>
            <a:endParaRPr sz="900" b="0" i="0" u="none" strike="noStrike" cap="none">
              <a:solidFill>
                <a:schemeClr val="dk1"/>
              </a:solidFill>
              <a:latin typeface="Calibri"/>
              <a:ea typeface="Calibri"/>
              <a:cs typeface="Calibri"/>
              <a:sym typeface="Calibri"/>
            </a:endParaRPr>
          </a:p>
        </p:txBody>
      </p:sp>
      <p:sp>
        <p:nvSpPr>
          <p:cNvPr id="3" name="Google Shape;302;p17">
            <a:extLst>
              <a:ext uri="{FF2B5EF4-FFF2-40B4-BE49-F238E27FC236}">
                <a16:creationId xmlns:a16="http://schemas.microsoft.com/office/drawing/2014/main" id="{BCFF7C35-CAD3-1EAE-6289-64F72B0F2F36}"/>
              </a:ext>
            </a:extLst>
          </p:cNvPr>
          <p:cNvSpPr/>
          <p:nvPr/>
        </p:nvSpPr>
        <p:spPr>
          <a:xfrm>
            <a:off x="640075" y="3918913"/>
            <a:ext cx="5349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50"/>
              <a:buFont typeface="Cambria"/>
              <a:buNone/>
            </a:pPr>
            <a:r>
              <a:rPr lang="en-US" sz="1850" b="1" i="0" u="none" strike="noStrike" cap="none" dirty="0">
                <a:solidFill>
                  <a:srgbClr val="1B2A4A"/>
                </a:solidFill>
                <a:latin typeface="Cambria"/>
                <a:ea typeface="Cambria"/>
                <a:cs typeface="Cambria"/>
                <a:sym typeface="Cambria"/>
              </a:rPr>
              <a:t>Delaware County Libraries</a:t>
            </a:r>
            <a:endParaRPr sz="1850" b="0" i="0" u="none" strike="noStrike" cap="none" dirty="0">
              <a:solidFill>
                <a:schemeClr val="dk1"/>
              </a:solidFill>
              <a:latin typeface="Calibri"/>
              <a:ea typeface="Calibri"/>
              <a:cs typeface="Calibri"/>
              <a:sym typeface="Calibri"/>
            </a:endParaRPr>
          </a:p>
        </p:txBody>
      </p:sp>
      <p:sp>
        <p:nvSpPr>
          <p:cNvPr id="5" name="Google Shape;303;p17">
            <a:extLst>
              <a:ext uri="{FF2B5EF4-FFF2-40B4-BE49-F238E27FC236}">
                <a16:creationId xmlns:a16="http://schemas.microsoft.com/office/drawing/2014/main" id="{D8D98855-789E-9C0B-47E2-945793260645}"/>
              </a:ext>
            </a:extLst>
          </p:cNvPr>
          <p:cNvSpPr/>
          <p:nvPr/>
        </p:nvSpPr>
        <p:spPr>
          <a:xfrm>
            <a:off x="640075" y="4316373"/>
            <a:ext cx="5062200" cy="1939066"/>
          </a:xfrm>
          <a:prstGeom prst="rect">
            <a:avLst/>
          </a:prstGeom>
          <a:noFill/>
          <a:ln>
            <a:noFill/>
          </a:ln>
        </p:spPr>
        <p:txBody>
          <a:bodyPr spcFirstLastPara="1" wrap="square" lIns="0" tIns="0" rIns="0" bIns="0" anchor="ctr" anchorCtr="0">
            <a:noAutofit/>
          </a:bodyPr>
          <a:lstStyle/>
          <a:p>
            <a:pPr marL="342900" lvl="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Delaware County Libraries, 2025 Impact Report. </a:t>
            </a:r>
            <a:r>
              <a:rPr lang="en-US" sz="1800" dirty="0">
                <a:solidFill>
                  <a:srgbClr val="1B2A4A"/>
                </a:solidFill>
                <a:latin typeface="Calibri"/>
                <a:ea typeface="Calibri"/>
                <a:cs typeface="Calibri"/>
                <a:sym typeface="Calibri"/>
                <a:hlinkClick r:id="rId6"/>
              </a:rPr>
              <a:t>https://www.delcolibraries.org/impact-report</a:t>
            </a:r>
            <a:r>
              <a:rPr lang="en-US" sz="1800" dirty="0">
                <a:solidFill>
                  <a:srgbClr val="1B2A4A"/>
                </a:solidFill>
                <a:latin typeface="Calibri"/>
                <a:ea typeface="Calibri"/>
                <a:cs typeface="Calibri"/>
                <a:sym typeface="Calibri"/>
              </a:rPr>
              <a:t> </a:t>
            </a:r>
            <a:endParaRPr lang="en-US" sz="1800" dirty="0">
              <a:solidFill>
                <a:schemeClr val="dk1"/>
              </a:solidFill>
              <a:latin typeface="Calibri"/>
              <a:ea typeface="Calibri"/>
              <a:cs typeface="Calibri"/>
              <a:sym typeface="Calibri"/>
            </a:endParaRPr>
          </a:p>
          <a:p>
            <a:pPr marL="342900" lvl="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Delaware County Libraries System’s State Aided Libraries Municipal Per Capita Funding Profile, 2020. </a:t>
            </a:r>
            <a:r>
              <a:rPr lang="en-US" sz="1800" dirty="0">
                <a:solidFill>
                  <a:srgbClr val="1B2A4A"/>
                </a:solidFill>
                <a:latin typeface="Calibri"/>
                <a:ea typeface="Calibri"/>
                <a:cs typeface="Calibri"/>
                <a:sym typeface="Calibri"/>
                <a:hlinkClick r:id="rId7"/>
              </a:rPr>
              <a:t>https://www.kohllibrary.org/wp-content/uploads/2022/01/Municipal-Funding-2020.xls</a:t>
            </a:r>
            <a:r>
              <a:rPr lang="en-US" sz="1800" dirty="0">
                <a:solidFill>
                  <a:srgbClr val="1B2A4A"/>
                </a:solidFill>
                <a:latin typeface="Calibri"/>
                <a:ea typeface="Calibri"/>
                <a:cs typeface="Calibri"/>
                <a:sym typeface="Calibri"/>
              </a:rPr>
              <a:t> </a:t>
            </a:r>
            <a:endParaRPr lang="en-US" sz="1800" dirty="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Shape 257"/>
        <p:cNvGrpSpPr/>
        <p:nvPr/>
      </p:nvGrpSpPr>
      <p:grpSpPr>
        <a:xfrm>
          <a:off x="0" y="0"/>
          <a:ext cx="0" cy="0"/>
          <a:chOff x="0" y="0"/>
          <a:chExt cx="0" cy="0"/>
        </a:xfrm>
      </p:grpSpPr>
      <p:sp>
        <p:nvSpPr>
          <p:cNvPr id="258" name="Google Shape;258;p14"/>
          <p:cNvSpPr/>
          <p:nvPr/>
        </p:nvSpPr>
        <p:spPr>
          <a:xfrm>
            <a:off x="5413248" y="1920240"/>
            <a:ext cx="1371600" cy="1371600"/>
          </a:xfrm>
          <a:prstGeom prst="ellipse">
            <a:avLst/>
          </a:prstGeom>
          <a:solidFill>
            <a:srgbClr val="C99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9" name="Google Shape;259;p14" descr="preencoded.png"/>
          <p:cNvPicPr preferRelativeResize="0"/>
          <p:nvPr/>
        </p:nvPicPr>
        <p:blipFill rotWithShape="1">
          <a:blip r:embed="rId3">
            <a:alphaModFix/>
          </a:blip>
          <a:srcRect/>
          <a:stretch/>
        </p:blipFill>
        <p:spPr>
          <a:xfrm>
            <a:off x="5591556" y="2098548"/>
            <a:ext cx="1014984" cy="1014984"/>
          </a:xfrm>
          <a:prstGeom prst="rect">
            <a:avLst/>
          </a:prstGeom>
          <a:noFill/>
          <a:ln>
            <a:noFill/>
          </a:ln>
        </p:spPr>
      </p:pic>
      <p:sp>
        <p:nvSpPr>
          <p:cNvPr id="260" name="Google Shape;260;p14"/>
          <p:cNvSpPr/>
          <p:nvPr/>
        </p:nvSpPr>
        <p:spPr>
          <a:xfrm>
            <a:off x="822960" y="3566160"/>
            <a:ext cx="10515600" cy="914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4200"/>
              <a:buFont typeface="Cambria"/>
              <a:buNone/>
            </a:pPr>
            <a:r>
              <a:rPr lang="en-US" sz="4200" b="1" i="0" u="none" strike="noStrike" cap="none">
                <a:solidFill>
                  <a:srgbClr val="FFFFFF"/>
                </a:solidFill>
                <a:latin typeface="Cambria"/>
                <a:ea typeface="Cambria"/>
                <a:cs typeface="Cambria"/>
                <a:sym typeface="Cambria"/>
              </a:rPr>
              <a:t>Appendix</a:t>
            </a:r>
            <a:endParaRPr sz="4200" b="0" i="0" u="none" strike="noStrike" cap="none">
              <a:solidFill>
                <a:schemeClr val="dk1"/>
              </a:solidFill>
              <a:latin typeface="Calibri"/>
              <a:ea typeface="Calibri"/>
              <a:cs typeface="Calibri"/>
              <a:sym typeface="Calibri"/>
            </a:endParaRPr>
          </a:p>
        </p:txBody>
      </p:sp>
      <p:sp>
        <p:nvSpPr>
          <p:cNvPr id="261" name="Google Shape;261;p14"/>
          <p:cNvSpPr/>
          <p:nvPr/>
        </p:nvSpPr>
        <p:spPr>
          <a:xfrm>
            <a:off x="822960" y="4434840"/>
            <a:ext cx="105156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B9C6DC"/>
              </a:buClr>
              <a:buSzPts val="1500"/>
              <a:buFont typeface="Calibri"/>
              <a:buNone/>
            </a:pPr>
            <a:r>
              <a:rPr lang="en-US" sz="1500">
                <a:solidFill>
                  <a:srgbClr val="B9C6DC"/>
                </a:solidFill>
                <a:latin typeface="Calibri"/>
                <a:ea typeface="Calibri"/>
                <a:cs typeface="Calibri"/>
                <a:sym typeface="Calibri"/>
              </a:rPr>
              <a:t>Supporting detail</a:t>
            </a:r>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11"/>
        <p:cNvGrpSpPr/>
        <p:nvPr/>
      </p:nvGrpSpPr>
      <p:grpSpPr>
        <a:xfrm>
          <a:off x="0" y="0"/>
          <a:ext cx="0" cy="0"/>
          <a:chOff x="0" y="0"/>
          <a:chExt cx="0" cy="0"/>
        </a:xfrm>
      </p:grpSpPr>
      <p:sp>
        <p:nvSpPr>
          <p:cNvPr id="312" name="Google Shape;312;p18"/>
          <p:cNvSpPr/>
          <p:nvPr/>
        </p:nvSpPr>
        <p:spPr>
          <a:xfrm>
            <a:off x="640075" y="406406"/>
            <a:ext cx="10881300" cy="983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i="0" u="none" strike="noStrike" cap="none">
                <a:solidFill>
                  <a:srgbClr val="1B2A4A"/>
                </a:solidFill>
                <a:latin typeface="Cambria"/>
                <a:ea typeface="Cambria"/>
                <a:cs typeface="Cambria"/>
                <a:sym typeface="Cambria"/>
              </a:rPr>
              <a:t>Per-Resident Funding Across the Five Municipalities</a:t>
            </a:r>
            <a:endParaRPr sz="2800" b="0" i="0" u="none" strike="noStrike" cap="none">
              <a:solidFill>
                <a:schemeClr val="dk1"/>
              </a:solidFill>
              <a:latin typeface="Calibri"/>
              <a:ea typeface="Calibri"/>
              <a:cs typeface="Calibri"/>
              <a:sym typeface="Calibri"/>
            </a:endParaRPr>
          </a:p>
        </p:txBody>
      </p:sp>
      <p:sp>
        <p:nvSpPr>
          <p:cNvPr id="313" name="Google Shape;313;p18"/>
          <p:cNvSpPr/>
          <p:nvPr/>
        </p:nvSpPr>
        <p:spPr>
          <a:xfrm>
            <a:off x="640080" y="1478561"/>
            <a:ext cx="60350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50" b="1" i="0" u="none" strike="noStrike" cap="none" dirty="0">
                <a:solidFill>
                  <a:srgbClr val="1B2A4A"/>
                </a:solidFill>
                <a:latin typeface="Cambria"/>
                <a:ea typeface="Cambria"/>
                <a:cs typeface="Cambria"/>
                <a:sym typeface="Cambria"/>
              </a:rPr>
              <a:t>PA Recommendation</a:t>
            </a:r>
            <a:endParaRPr sz="1750" b="0" i="0" u="none" strike="noStrike" cap="none" dirty="0">
              <a:solidFill>
                <a:schemeClr val="dk1"/>
              </a:solidFill>
              <a:latin typeface="Calibri"/>
              <a:ea typeface="Calibri"/>
              <a:cs typeface="Calibri"/>
              <a:sym typeface="Calibri"/>
            </a:endParaRPr>
          </a:p>
        </p:txBody>
      </p:sp>
      <p:sp>
        <p:nvSpPr>
          <p:cNvPr id="314" name="Google Shape;314;p18"/>
          <p:cNvSpPr/>
          <p:nvPr/>
        </p:nvSpPr>
        <p:spPr>
          <a:xfrm>
            <a:off x="640075" y="1949513"/>
            <a:ext cx="52143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50"/>
              <a:buFont typeface="Calibri"/>
              <a:buNone/>
            </a:pPr>
            <a:r>
              <a:rPr lang="en-US" sz="1450" b="0" i="0" u="none" strike="noStrike" cap="none" dirty="0">
                <a:solidFill>
                  <a:srgbClr val="1B2A4A"/>
                </a:solidFill>
                <a:latin typeface="Calibri"/>
                <a:ea typeface="Calibri"/>
                <a:cs typeface="Calibri"/>
                <a:sym typeface="Calibri"/>
              </a:rPr>
              <a:t>Pennsylvania recommends municipalities fund local libraries at about $5.00 per resident.</a:t>
            </a:r>
            <a:endParaRPr sz="1450" b="0" i="0" u="none" strike="noStrike" cap="none" dirty="0">
              <a:solidFill>
                <a:schemeClr val="dk1"/>
              </a:solidFill>
              <a:latin typeface="Calibri"/>
              <a:ea typeface="Calibri"/>
              <a:cs typeface="Calibri"/>
              <a:sym typeface="Calibri"/>
            </a:endParaRPr>
          </a:p>
        </p:txBody>
      </p:sp>
      <p:sp>
        <p:nvSpPr>
          <p:cNvPr id="315" name="Google Shape;315;p18"/>
          <p:cNvSpPr/>
          <p:nvPr/>
        </p:nvSpPr>
        <p:spPr>
          <a:xfrm>
            <a:off x="640080" y="2602753"/>
            <a:ext cx="60351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Per resident, as reported by the Trustees (2024)</a:t>
            </a:r>
            <a:endParaRPr sz="1700" b="0" i="0" u="none" strike="noStrike" cap="none" dirty="0">
              <a:solidFill>
                <a:schemeClr val="dk1"/>
              </a:solidFill>
              <a:latin typeface="Calibri"/>
              <a:ea typeface="Calibri"/>
              <a:cs typeface="Calibri"/>
              <a:sym typeface="Calibri"/>
            </a:endParaRPr>
          </a:p>
        </p:txBody>
      </p:sp>
      <p:graphicFrame>
        <p:nvGraphicFramePr>
          <p:cNvPr id="316" name="Google Shape;316;p18"/>
          <p:cNvGraphicFramePr/>
          <p:nvPr>
            <p:extLst>
              <p:ext uri="{D42A27DB-BD31-4B8C-83A1-F6EECF244321}">
                <p14:modId xmlns:p14="http://schemas.microsoft.com/office/powerpoint/2010/main" val="462051280"/>
              </p:ext>
            </p:extLst>
          </p:nvPr>
        </p:nvGraphicFramePr>
        <p:xfrm>
          <a:off x="466768" y="3003113"/>
          <a:ext cx="5311125" cy="1828840"/>
        </p:xfrm>
        <a:graphic>
          <a:graphicData uri="http://schemas.openxmlformats.org/drawingml/2006/table">
            <a:tbl>
              <a:tblPr>
                <a:noFill/>
                <a:tableStyleId>{08E8BE59-C026-43F2-B8DF-AEE6908A0065}</a:tableStyleId>
              </a:tblPr>
              <a:tblGrid>
                <a:gridCol w="2485675">
                  <a:extLst>
                    <a:ext uri="{9D8B030D-6E8A-4147-A177-3AD203B41FA5}">
                      <a16:colId xmlns:a16="http://schemas.microsoft.com/office/drawing/2014/main" val="20000"/>
                    </a:ext>
                  </a:extLst>
                </a:gridCol>
                <a:gridCol w="2825450">
                  <a:extLst>
                    <a:ext uri="{9D8B030D-6E8A-4147-A177-3AD203B41FA5}">
                      <a16:colId xmlns:a16="http://schemas.microsoft.com/office/drawing/2014/main" val="20001"/>
                    </a:ext>
                  </a:extLst>
                </a:gridCol>
              </a:tblGrid>
              <a:tr h="329600">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Chadds Ford</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$2.52</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367675">
                <a:tc>
                  <a:txBody>
                    <a:bodyPr/>
                    <a:lstStyle/>
                    <a:p>
                      <a:pPr marL="0" marR="0" lvl="0" indent="0" algn="l" rtl="0">
                        <a:spcBef>
                          <a:spcPts val="0"/>
                        </a:spcBef>
                        <a:spcAft>
                          <a:spcPts val="0"/>
                        </a:spcAft>
                        <a:buClr>
                          <a:srgbClr val="1B2A4A"/>
                        </a:buClr>
                        <a:buSzPts val="1250"/>
                        <a:buFont typeface="Calibri"/>
                        <a:buNone/>
                      </a:pPr>
                      <a:r>
                        <a:rPr lang="en-US" sz="1850" b="1" u="none" strike="noStrike" cap="none">
                          <a:solidFill>
                            <a:srgbClr val="1B2A4A"/>
                          </a:solidFill>
                          <a:latin typeface="Calibri"/>
                          <a:ea typeface="Calibri"/>
                          <a:cs typeface="Calibri"/>
                          <a:sym typeface="Calibri"/>
                        </a:rPr>
                        <a:t>Bethel</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250"/>
                        <a:buFont typeface="Calibri"/>
                        <a:buNone/>
                      </a:pPr>
                      <a:r>
                        <a:rPr lang="en-US" sz="1850" b="1" u="none" strike="noStrike" cap="none" dirty="0">
                          <a:solidFill>
                            <a:srgbClr val="1B2A4A"/>
                          </a:solidFill>
                          <a:latin typeface="Calibri"/>
                          <a:ea typeface="Calibri"/>
                          <a:cs typeface="Calibri"/>
                          <a:sym typeface="Calibri"/>
                        </a:rPr>
                        <a:t>$3.68</a:t>
                      </a:r>
                      <a:endParaRPr sz="1850" u="none" strike="noStrike" cap="none" dirty="0">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extLst>
                  <a:ext uri="{0D108BD9-81ED-4DB2-BD59-A6C34878D82A}">
                    <a16:rowId xmlns:a16="http://schemas.microsoft.com/office/drawing/2014/main" val="10001"/>
                  </a:ext>
                </a:extLst>
              </a:tr>
              <a:tr h="367675">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Chester Heights</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$5.87</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67675">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Thornbury</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dirty="0">
                          <a:solidFill>
                            <a:srgbClr val="1B2A4A"/>
                          </a:solidFill>
                          <a:latin typeface="Calibri"/>
                          <a:ea typeface="Calibri"/>
                          <a:cs typeface="Calibri"/>
                          <a:sym typeface="Calibri"/>
                        </a:rPr>
                        <a:t>$6.08</a:t>
                      </a:r>
                      <a:endParaRPr sz="1850" u="none" strike="noStrike" cap="none" dirty="0">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3"/>
                  </a:ext>
                </a:extLst>
              </a:tr>
              <a:tr h="367675">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Concord</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dirty="0">
                          <a:solidFill>
                            <a:srgbClr val="1B2A4A"/>
                          </a:solidFill>
                          <a:latin typeface="Calibri"/>
                          <a:ea typeface="Calibri"/>
                          <a:cs typeface="Calibri"/>
                          <a:sym typeface="Calibri"/>
                        </a:rPr>
                        <a:t>$11.33</a:t>
                      </a:r>
                      <a:endParaRPr sz="1850" u="none" strike="noStrike" cap="none" dirty="0">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sp>
        <p:nvSpPr>
          <p:cNvPr id="317" name="Google Shape;317;p18"/>
          <p:cNvSpPr/>
          <p:nvPr/>
        </p:nvSpPr>
        <p:spPr>
          <a:xfrm>
            <a:off x="6675124" y="1495025"/>
            <a:ext cx="48540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750" b="1" i="0" u="none" strike="noStrike" cap="none">
                <a:solidFill>
                  <a:srgbClr val="1B2A4A"/>
                </a:solidFill>
                <a:latin typeface="Cambria"/>
                <a:ea typeface="Cambria"/>
                <a:cs typeface="Cambria"/>
                <a:sym typeface="Cambria"/>
              </a:rPr>
              <a:t>How Delaware County Municipalities Stack Up</a:t>
            </a:r>
            <a:endParaRPr sz="1750" b="0" i="0" u="none" strike="noStrike" cap="none">
              <a:solidFill>
                <a:schemeClr val="dk1"/>
              </a:solidFill>
              <a:latin typeface="Calibri"/>
              <a:ea typeface="Calibri"/>
              <a:cs typeface="Calibri"/>
              <a:sym typeface="Calibri"/>
            </a:endParaRPr>
          </a:p>
        </p:txBody>
      </p:sp>
      <p:pic>
        <p:nvPicPr>
          <p:cNvPr id="318" name="Google Shape;318;p18" descr="/sessions/quirky-tender-cannon/mnt/outputs/deckbuild/assets/chart_final.png"/>
          <p:cNvPicPr preferRelativeResize="0"/>
          <p:nvPr/>
        </p:nvPicPr>
        <p:blipFill rotWithShape="1">
          <a:blip r:embed="rId3">
            <a:alphaModFix/>
          </a:blip>
          <a:srcRect/>
          <a:stretch/>
        </p:blipFill>
        <p:spPr>
          <a:xfrm>
            <a:off x="6414108" y="1965950"/>
            <a:ext cx="5712776" cy="4773178"/>
          </a:xfrm>
          <a:prstGeom prst="rect">
            <a:avLst/>
          </a:prstGeom>
          <a:noFill/>
          <a:ln>
            <a:noFill/>
          </a:ln>
        </p:spPr>
      </p:pic>
      <p:sp>
        <p:nvSpPr>
          <p:cNvPr id="319" name="TextBox 318"/>
          <p:cNvSpPr txBox="1"/>
          <p:nvPr/>
        </p:nvSpPr>
        <p:spPr>
          <a:xfrm>
            <a:off x="404285" y="5018553"/>
            <a:ext cx="6506630" cy="1169551"/>
          </a:xfrm>
          <a:prstGeom prst="rect">
            <a:avLst/>
          </a:prstGeom>
          <a:noFill/>
        </p:spPr>
        <p:txBody>
          <a:bodyPr wrap="square">
            <a:spAutoFit/>
          </a:bodyPr>
          <a:lstStyle/>
          <a:p>
            <a:r>
              <a:rPr sz="1400" b="0" dirty="0">
                <a:solidFill>
                  <a:srgbClr val="1F2A44"/>
                </a:solidFill>
                <a:latin typeface="Calibri" panose="020F0502020204030204" pitchFamily="34" charset="0"/>
                <a:ea typeface="Calibri" panose="020F0502020204030204" pitchFamily="34" charset="0"/>
                <a:cs typeface="Calibri" panose="020F0502020204030204" pitchFamily="34" charset="0"/>
              </a:rPr>
              <a:t>Each figure is a municipality’s library funding divided by its population, as calculated by the Trustees for 2024.</a:t>
            </a:r>
          </a:p>
          <a:p>
            <a:r>
              <a:rPr sz="1400" b="0" dirty="0">
                <a:solidFill>
                  <a:srgbClr val="1F2A44"/>
                </a:solidFill>
                <a:latin typeface="Calibri" panose="020F0502020204030204" pitchFamily="34" charset="0"/>
                <a:ea typeface="Calibri" panose="020F0502020204030204" pitchFamily="34" charset="0"/>
                <a:cs typeface="Calibri" panose="020F0502020204030204" pitchFamily="34" charset="0"/>
              </a:rPr>
              <a:t>The mechanisms differ. Bethel and Concord fund the library through a dedicated millage set by referendum. Chadds Ford adds an appropriation to its referendum millage. Chester Heights and Thornbury fund by annual appropriation.</a:t>
            </a:r>
          </a:p>
        </p:txBody>
      </p:sp>
      <p:sp>
        <p:nvSpPr>
          <p:cNvPr id="320" name="TextBox 319"/>
          <p:cNvSpPr txBox="1"/>
          <p:nvPr/>
        </p:nvSpPr>
        <p:spPr>
          <a:xfrm>
            <a:off x="640080" y="6419088"/>
            <a:ext cx="10972800" cy="276999"/>
          </a:xfrm>
          <a:prstGeom prst="rect">
            <a:avLst/>
          </a:prstGeom>
          <a:noFill/>
        </p:spPr>
        <p:txBody>
          <a:bodyPr wrap="square">
            <a:spAutoFit/>
          </a:bodyPr>
          <a:lstStyle/>
          <a:p>
            <a:r>
              <a:rPr sz="1200" dirty="0">
                <a:solidFill>
                  <a:srgbClr val="5A6172"/>
                </a:solidFill>
                <a:latin typeface="Cambria"/>
              </a:rPr>
              <a:t>Source: RKCL Trustees, June 2026. Bethel shown as $3.68, the figure used in Resolution 2026-33; the Trustees reported $3.66.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0"/>
        <p:cNvGrpSpPr/>
        <p:nvPr/>
      </p:nvGrpSpPr>
      <p:grpSpPr>
        <a:xfrm>
          <a:off x="0" y="0"/>
          <a:ext cx="0" cy="0"/>
          <a:chOff x="0" y="0"/>
          <a:chExt cx="0" cy="0"/>
        </a:xfrm>
      </p:grpSpPr>
      <p:sp>
        <p:nvSpPr>
          <p:cNvPr id="331" name="Google Shape;331;p20"/>
          <p:cNvSpPr/>
          <p:nvPr/>
        </p:nvSpPr>
        <p:spPr>
          <a:xfrm>
            <a:off x="503050" y="508001"/>
            <a:ext cx="10881300" cy="823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Funding Varies by Municipality</a:t>
            </a:r>
            <a:endParaRPr sz="2700" b="0" i="0" u="none" strike="noStrike" cap="none">
              <a:solidFill>
                <a:schemeClr val="dk1"/>
              </a:solidFill>
              <a:latin typeface="Calibri"/>
              <a:ea typeface="Calibri"/>
              <a:cs typeface="Calibri"/>
              <a:sym typeface="Calibri"/>
            </a:endParaRPr>
          </a:p>
        </p:txBody>
      </p:sp>
      <p:sp>
        <p:nvSpPr>
          <p:cNvPr id="332" name="Google Shape;332;p20"/>
          <p:cNvSpPr/>
          <p:nvPr/>
        </p:nvSpPr>
        <p:spPr>
          <a:xfrm>
            <a:off x="640080" y="4693655"/>
            <a:ext cx="6675000" cy="1051500"/>
          </a:xfrm>
          <a:prstGeom prst="roundRect">
            <a:avLst>
              <a:gd name="adj" fmla="val 6087"/>
            </a:avLst>
          </a:prstGeom>
          <a:solidFill>
            <a:srgbClr val="FC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a:off x="914400" y="4894823"/>
            <a:ext cx="640200" cy="640200"/>
          </a:xfrm>
          <a:prstGeom prst="ellipse">
            <a:avLst/>
          </a:prstGeom>
          <a:solidFill>
            <a:srgbClr val="A8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4" name="Google Shape;334;p20" descr="preencoded.png"/>
          <p:cNvPicPr preferRelativeResize="0"/>
          <p:nvPr/>
        </p:nvPicPr>
        <p:blipFill rotWithShape="1">
          <a:blip r:embed="rId3">
            <a:alphaModFix/>
          </a:blip>
          <a:srcRect/>
          <a:stretch/>
        </p:blipFill>
        <p:spPr>
          <a:xfrm>
            <a:off x="997610" y="4978033"/>
            <a:ext cx="473659" cy="473659"/>
          </a:xfrm>
          <a:prstGeom prst="rect">
            <a:avLst/>
          </a:prstGeom>
          <a:noFill/>
          <a:ln>
            <a:noFill/>
          </a:ln>
        </p:spPr>
      </p:pic>
      <p:sp>
        <p:nvSpPr>
          <p:cNvPr id="335" name="Google Shape;335;p20"/>
          <p:cNvSpPr/>
          <p:nvPr/>
        </p:nvSpPr>
        <p:spPr>
          <a:xfrm>
            <a:off x="1691640" y="4693655"/>
            <a:ext cx="5486400" cy="1051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A83232"/>
              </a:buClr>
              <a:buSzPts val="1250"/>
              <a:buFont typeface="Calibri"/>
              <a:buNone/>
            </a:pPr>
            <a:r>
              <a:rPr lang="en-US" sz="2150" b="1" i="0" u="none" strike="noStrike" cap="none">
                <a:solidFill>
                  <a:srgbClr val="A83232"/>
                </a:solidFill>
                <a:latin typeface="Calibri"/>
                <a:ea typeface="Calibri"/>
                <a:cs typeface="Calibri"/>
                <a:sym typeface="Calibri"/>
              </a:rPr>
              <a:t>Costs have risen 38.8% </a:t>
            </a:r>
            <a:r>
              <a:rPr lang="en-US" sz="2150" b="0" i="0" u="none" strike="noStrike" cap="none">
                <a:solidFill>
                  <a:srgbClr val="1B2A4A"/>
                </a:solidFill>
                <a:latin typeface="Calibri"/>
                <a:ea typeface="Calibri"/>
                <a:cs typeface="Calibri"/>
                <a:sym typeface="Calibri"/>
              </a:rPr>
              <a:t>over the past 10 years</a:t>
            </a:r>
            <a:r>
              <a:rPr lang="en-US" sz="2150">
                <a:solidFill>
                  <a:srgbClr val="1B2A4A"/>
                </a:solidFill>
                <a:latin typeface="Calibri"/>
                <a:ea typeface="Calibri"/>
                <a:cs typeface="Calibri"/>
                <a:sym typeface="Calibri"/>
              </a:rPr>
              <a:t>.</a:t>
            </a:r>
            <a:endParaRPr sz="2150" b="0" i="0" u="none" strike="noStrike" cap="none">
              <a:solidFill>
                <a:schemeClr val="dk1"/>
              </a:solidFill>
              <a:latin typeface="Calibri"/>
              <a:ea typeface="Calibri"/>
              <a:cs typeface="Calibri"/>
              <a:sym typeface="Calibri"/>
            </a:endParaRPr>
          </a:p>
        </p:txBody>
      </p:sp>
      <p:sp>
        <p:nvSpPr>
          <p:cNvPr id="336" name="Google Shape;336;p20"/>
          <p:cNvSpPr/>
          <p:nvPr/>
        </p:nvSpPr>
        <p:spPr>
          <a:xfrm>
            <a:off x="7416800" y="1600200"/>
            <a:ext cx="41502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00"/>
              <a:buFont typeface="Cambria"/>
              <a:buNone/>
            </a:pPr>
            <a:r>
              <a:rPr lang="en-US" sz="1600" b="1" i="0" u="none" strike="noStrike" cap="none">
                <a:solidFill>
                  <a:srgbClr val="1B2A4A"/>
                </a:solidFill>
                <a:latin typeface="Cambria"/>
                <a:ea typeface="Cambria"/>
                <a:cs typeface="Cambria"/>
                <a:sym typeface="Cambria"/>
              </a:rPr>
              <a:t>Municipal Appropriations, 2016 vs. 2025 ($)</a:t>
            </a:r>
            <a:endParaRPr sz="1600" b="0" i="0" u="none" strike="noStrike" cap="none">
              <a:solidFill>
                <a:schemeClr val="dk1"/>
              </a:solidFill>
              <a:latin typeface="Calibri"/>
              <a:ea typeface="Calibri"/>
              <a:cs typeface="Calibri"/>
              <a:sym typeface="Calibri"/>
            </a:endParaRPr>
          </a:p>
        </p:txBody>
      </p:sp>
      <p:graphicFrame>
        <p:nvGraphicFramePr>
          <p:cNvPr id="337" name="Google Shape;337;p20"/>
          <p:cNvGraphicFramePr/>
          <p:nvPr/>
        </p:nvGraphicFramePr>
        <p:xfrm>
          <a:off x="7315070" y="1965960"/>
          <a:ext cx="4252050" cy="2313450"/>
        </p:xfrm>
        <a:graphic>
          <a:graphicData uri="http://schemas.openxmlformats.org/drawingml/2006/table">
            <a:tbl>
              <a:tblPr>
                <a:noFill/>
                <a:tableStyleId>{08E8BE59-C026-43F2-B8DF-AEE6908A0065}</a:tableStyleId>
              </a:tblPr>
              <a:tblGrid>
                <a:gridCol w="1783200">
                  <a:extLst>
                    <a:ext uri="{9D8B030D-6E8A-4147-A177-3AD203B41FA5}">
                      <a16:colId xmlns:a16="http://schemas.microsoft.com/office/drawing/2014/main" val="20000"/>
                    </a:ext>
                  </a:extLst>
                </a:gridCol>
                <a:gridCol w="822950">
                  <a:extLst>
                    <a:ext uri="{9D8B030D-6E8A-4147-A177-3AD203B41FA5}">
                      <a16:colId xmlns:a16="http://schemas.microsoft.com/office/drawing/2014/main" val="20001"/>
                    </a:ext>
                  </a:extLst>
                </a:gridCol>
                <a:gridCol w="822950">
                  <a:extLst>
                    <a:ext uri="{9D8B030D-6E8A-4147-A177-3AD203B41FA5}">
                      <a16:colId xmlns:a16="http://schemas.microsoft.com/office/drawing/2014/main" val="20002"/>
                    </a:ext>
                  </a:extLst>
                </a:gridCol>
                <a:gridCol w="822950">
                  <a:extLst>
                    <a:ext uri="{9D8B030D-6E8A-4147-A177-3AD203B41FA5}">
                      <a16:colId xmlns:a16="http://schemas.microsoft.com/office/drawing/2014/main" val="20003"/>
                    </a:ext>
                  </a:extLst>
                </a:gridCol>
              </a:tblGrid>
              <a:tr h="385575">
                <a:tc>
                  <a:txBody>
                    <a:bodyPr/>
                    <a:lstStyle/>
                    <a:p>
                      <a:pPr marL="0" marR="0" lvl="0" indent="0" algn="l"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Municipality</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2016</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2025</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Change</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extLst>
                  <a:ext uri="{0D108BD9-81ED-4DB2-BD59-A6C34878D82A}">
                    <a16:rowId xmlns:a16="http://schemas.microsoft.com/office/drawing/2014/main" val="10000"/>
                  </a:ext>
                </a:extLst>
              </a:tr>
              <a:tr h="385575">
                <a:tc>
                  <a:txBody>
                    <a:bodyPr/>
                    <a:lstStyle/>
                    <a:p>
                      <a:pPr marL="0" marR="0" lvl="0" indent="0" algn="l"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Bethel</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35,000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38,056</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+8.7%</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extLst>
                  <a:ext uri="{0D108BD9-81ED-4DB2-BD59-A6C34878D82A}">
                    <a16:rowId xmlns:a16="http://schemas.microsoft.com/office/drawing/2014/main" val="10001"/>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Chadds Ford</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8,000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10,000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+25.0%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Chester Heights</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10,000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17,000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+70.0%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3"/>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Concord</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178,004</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192,801</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+8.3%</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Thornbury</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30,000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42,000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+40.0%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5"/>
                  </a:ext>
                </a:extLst>
              </a:tr>
            </a:tbl>
          </a:graphicData>
        </a:graphic>
      </p:graphicFrame>
      <p:sp>
        <p:nvSpPr>
          <p:cNvPr id="338" name="Google Shape;338;p20"/>
          <p:cNvSpPr/>
          <p:nvPr/>
        </p:nvSpPr>
        <p:spPr>
          <a:xfrm>
            <a:off x="503050" y="1752600"/>
            <a:ext cx="6675000" cy="3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850" b="1" i="0" u="none" strike="noStrike" cap="none">
                <a:solidFill>
                  <a:srgbClr val="1B2A4A"/>
                </a:solidFill>
                <a:latin typeface="Cambria"/>
                <a:ea typeface="Cambria"/>
                <a:cs typeface="Cambria"/>
                <a:sym typeface="Cambria"/>
              </a:rPr>
              <a:t>Bethel &amp; Concord</a:t>
            </a:r>
            <a:endParaRPr sz="1850" b="0" i="0" u="none" strike="noStrike" cap="none">
              <a:solidFill>
                <a:srgbClr val="000000"/>
              </a:solidFill>
              <a:latin typeface="Calibri"/>
              <a:ea typeface="Calibri"/>
              <a:cs typeface="Calibri"/>
              <a:sym typeface="Calibri"/>
            </a:endParaRPr>
          </a:p>
        </p:txBody>
      </p:sp>
      <p:sp>
        <p:nvSpPr>
          <p:cNvPr id="339" name="Google Shape;339;p20"/>
          <p:cNvSpPr/>
          <p:nvPr/>
        </p:nvSpPr>
        <p:spPr>
          <a:xfrm>
            <a:off x="503050" y="2088100"/>
            <a:ext cx="6675000" cy="471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700" b="0" i="0" u="none" strike="noStrike" cap="none">
                <a:solidFill>
                  <a:srgbClr val="1B2A4A"/>
                </a:solidFill>
                <a:latin typeface="Calibri"/>
                <a:ea typeface="Calibri"/>
                <a:cs typeface="Calibri"/>
                <a:sym typeface="Calibri"/>
              </a:rPr>
              <a:t>Fund the Library through a dedicated annual millage set by referendum.</a:t>
            </a:r>
            <a:endParaRPr sz="1700" b="0" i="0" u="none" strike="noStrike" cap="none">
              <a:solidFill>
                <a:srgbClr val="000000"/>
              </a:solidFill>
              <a:latin typeface="Calibri"/>
              <a:ea typeface="Calibri"/>
              <a:cs typeface="Calibri"/>
              <a:sym typeface="Calibri"/>
            </a:endParaRPr>
          </a:p>
        </p:txBody>
      </p:sp>
      <p:sp>
        <p:nvSpPr>
          <p:cNvPr id="340" name="Google Shape;340;p20"/>
          <p:cNvSpPr/>
          <p:nvPr/>
        </p:nvSpPr>
        <p:spPr>
          <a:xfrm>
            <a:off x="503050" y="2612318"/>
            <a:ext cx="6675000" cy="3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850" b="1" i="0" u="none" strike="noStrike" cap="none">
                <a:solidFill>
                  <a:srgbClr val="1B2A4A"/>
                </a:solidFill>
                <a:latin typeface="Cambria"/>
                <a:ea typeface="Cambria"/>
                <a:cs typeface="Cambria"/>
                <a:sym typeface="Cambria"/>
              </a:rPr>
              <a:t>Chadds Ford</a:t>
            </a:r>
            <a:endParaRPr sz="1850" b="0" i="0" u="none" strike="noStrike" cap="none">
              <a:solidFill>
                <a:srgbClr val="000000"/>
              </a:solidFill>
              <a:latin typeface="Calibri"/>
              <a:ea typeface="Calibri"/>
              <a:cs typeface="Calibri"/>
              <a:sym typeface="Calibri"/>
            </a:endParaRPr>
          </a:p>
        </p:txBody>
      </p:sp>
      <p:sp>
        <p:nvSpPr>
          <p:cNvPr id="341" name="Google Shape;341;p20"/>
          <p:cNvSpPr/>
          <p:nvPr/>
        </p:nvSpPr>
        <p:spPr>
          <a:xfrm>
            <a:off x="503050" y="2947818"/>
            <a:ext cx="6675000" cy="471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700" b="0" i="0" u="none" strike="noStrike" cap="none">
                <a:solidFill>
                  <a:srgbClr val="1B2A4A"/>
                </a:solidFill>
                <a:latin typeface="Calibri"/>
                <a:ea typeface="Calibri"/>
                <a:cs typeface="Calibri"/>
                <a:sym typeface="Calibri"/>
              </a:rPr>
              <a:t>Has a referendum in place; Supervisors have rounded the contribution up as an extra appropriation.</a:t>
            </a:r>
            <a:endParaRPr sz="1700" b="0" i="0" u="none" strike="noStrike" cap="none">
              <a:solidFill>
                <a:srgbClr val="000000"/>
              </a:solidFill>
              <a:latin typeface="Calibri"/>
              <a:ea typeface="Calibri"/>
              <a:cs typeface="Calibri"/>
              <a:sym typeface="Calibri"/>
            </a:endParaRPr>
          </a:p>
        </p:txBody>
      </p:sp>
      <p:sp>
        <p:nvSpPr>
          <p:cNvPr id="342" name="Google Shape;342;p20"/>
          <p:cNvSpPr/>
          <p:nvPr/>
        </p:nvSpPr>
        <p:spPr>
          <a:xfrm>
            <a:off x="503050" y="3472036"/>
            <a:ext cx="6675000" cy="3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850" b="1" i="0" u="none" strike="noStrike" cap="none">
                <a:solidFill>
                  <a:srgbClr val="1B2A4A"/>
                </a:solidFill>
                <a:latin typeface="Cambria"/>
                <a:ea typeface="Cambria"/>
                <a:cs typeface="Cambria"/>
                <a:sym typeface="Cambria"/>
              </a:rPr>
              <a:t>Chester Heights &amp; Thornbury</a:t>
            </a:r>
            <a:endParaRPr sz="1850" b="0" i="0" u="none" strike="noStrike" cap="none">
              <a:solidFill>
                <a:srgbClr val="000000"/>
              </a:solidFill>
              <a:latin typeface="Calibri"/>
              <a:ea typeface="Calibri"/>
              <a:cs typeface="Calibri"/>
              <a:sym typeface="Calibri"/>
            </a:endParaRPr>
          </a:p>
        </p:txBody>
      </p:sp>
      <p:sp>
        <p:nvSpPr>
          <p:cNvPr id="343" name="Google Shape;343;p20"/>
          <p:cNvSpPr/>
          <p:nvPr/>
        </p:nvSpPr>
        <p:spPr>
          <a:xfrm>
            <a:off x="503050" y="3807536"/>
            <a:ext cx="6675000" cy="471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700" b="0" i="0" u="none" strike="noStrike" cap="none">
                <a:solidFill>
                  <a:srgbClr val="1B2A4A"/>
                </a:solidFill>
                <a:latin typeface="Calibri"/>
                <a:ea typeface="Calibri"/>
                <a:cs typeface="Calibri"/>
                <a:sym typeface="Calibri"/>
              </a:rPr>
              <a:t>Provide direct cash appropriations set through their annual budgets.</a:t>
            </a:r>
            <a:endParaRPr sz="1700" b="0" i="0" u="none" strike="noStrike" cap="none">
              <a:solidFill>
                <a:srgbClr val="000000"/>
              </a:solidFill>
              <a:latin typeface="Calibri"/>
              <a:ea typeface="Calibri"/>
              <a:cs typeface="Calibri"/>
              <a:sym typeface="Calibri"/>
            </a:endParaRPr>
          </a:p>
        </p:txBody>
      </p:sp>
      <p:sp>
        <p:nvSpPr>
          <p:cNvPr id="344" name="TextBox 343"/>
          <p:cNvSpPr txBox="1"/>
          <p:nvPr/>
        </p:nvSpPr>
        <p:spPr>
          <a:xfrm>
            <a:off x="640080" y="6355080"/>
            <a:ext cx="10972800" cy="261610"/>
          </a:xfrm>
          <a:prstGeom prst="rect">
            <a:avLst/>
          </a:prstGeom>
          <a:noFill/>
        </p:spPr>
        <p:txBody>
          <a:bodyPr wrap="square">
            <a:spAutoFit/>
          </a:bodyPr>
          <a:lstStyle/>
          <a:p>
            <a:r>
              <a:rPr sz="1100" dirty="0">
                <a:solidFill>
                  <a:srgbClr val="5A6172"/>
                </a:solidFill>
                <a:latin typeface="Cambria"/>
              </a:rPr>
              <a:t>Source: RKCL Trustees, June 2026.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5"/>
        <p:cNvGrpSpPr/>
        <p:nvPr/>
      </p:nvGrpSpPr>
      <p:grpSpPr>
        <a:xfrm>
          <a:off x="0" y="0"/>
          <a:ext cx="0" cy="0"/>
          <a:chOff x="0" y="0"/>
          <a:chExt cx="0" cy="0"/>
        </a:xfrm>
      </p:grpSpPr>
      <p:sp>
        <p:nvSpPr>
          <p:cNvPr id="356" name="Google Shape;356;p22"/>
          <p:cNvSpPr/>
          <p:nvPr/>
        </p:nvSpPr>
        <p:spPr>
          <a:xfrm>
            <a:off x="640080" y="731520"/>
            <a:ext cx="1088136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Financial Summary, 2023–2025</a:t>
            </a:r>
            <a:endParaRPr sz="2700" b="0" i="0" u="none" strike="noStrike" cap="none">
              <a:solidFill>
                <a:schemeClr val="dk1"/>
              </a:solidFill>
              <a:latin typeface="Calibri"/>
              <a:ea typeface="Calibri"/>
              <a:cs typeface="Calibri"/>
              <a:sym typeface="Calibri"/>
            </a:endParaRPr>
          </a:p>
        </p:txBody>
      </p:sp>
      <p:graphicFrame>
        <p:nvGraphicFramePr>
          <p:cNvPr id="357" name="Google Shape;357;p22"/>
          <p:cNvGraphicFramePr/>
          <p:nvPr>
            <p:extLst>
              <p:ext uri="{D42A27DB-BD31-4B8C-83A1-F6EECF244321}">
                <p14:modId xmlns:p14="http://schemas.microsoft.com/office/powerpoint/2010/main" val="2601455535"/>
              </p:ext>
            </p:extLst>
          </p:nvPr>
        </p:nvGraphicFramePr>
        <p:xfrm>
          <a:off x="640080" y="1600200"/>
          <a:ext cx="10908800" cy="4206240"/>
        </p:xfrm>
        <a:graphic>
          <a:graphicData uri="http://schemas.openxmlformats.org/drawingml/2006/table">
            <a:tbl>
              <a:tblPr>
                <a:noFill/>
                <a:tableStyleId>{08E8BE59-C026-43F2-B8DF-AEE6908A0065}</a:tableStyleId>
              </a:tblPr>
              <a:tblGrid>
                <a:gridCol w="5605275">
                  <a:extLst>
                    <a:ext uri="{9D8B030D-6E8A-4147-A177-3AD203B41FA5}">
                      <a16:colId xmlns:a16="http://schemas.microsoft.com/office/drawing/2014/main" val="20000"/>
                    </a:ext>
                  </a:extLst>
                </a:gridCol>
                <a:gridCol w="1764800">
                  <a:extLst>
                    <a:ext uri="{9D8B030D-6E8A-4147-A177-3AD203B41FA5}">
                      <a16:colId xmlns:a16="http://schemas.microsoft.com/office/drawing/2014/main" val="20001"/>
                    </a:ext>
                  </a:extLst>
                </a:gridCol>
                <a:gridCol w="1764800">
                  <a:extLst>
                    <a:ext uri="{9D8B030D-6E8A-4147-A177-3AD203B41FA5}">
                      <a16:colId xmlns:a16="http://schemas.microsoft.com/office/drawing/2014/main" val="20002"/>
                    </a:ext>
                  </a:extLst>
                </a:gridCol>
                <a:gridCol w="1773925">
                  <a:extLst>
                    <a:ext uri="{9D8B030D-6E8A-4147-A177-3AD203B41FA5}">
                      <a16:colId xmlns:a16="http://schemas.microsoft.com/office/drawing/2014/main" val="20003"/>
                    </a:ext>
                  </a:extLst>
                </a:gridCol>
              </a:tblGrid>
              <a:tr h="320050">
                <a:tc>
                  <a:txBody>
                    <a:bodyPr/>
                    <a:lstStyle/>
                    <a:p>
                      <a:pPr marL="0" marR="0" lvl="0" indent="0" algn="l" rtl="0">
                        <a:spcBef>
                          <a:spcPts val="0"/>
                        </a:spcBef>
                        <a:spcAft>
                          <a:spcPts val="0"/>
                        </a:spcAft>
                        <a:buClr>
                          <a:schemeClr val="dk1"/>
                        </a:buClr>
                        <a:buSzPts val="1150"/>
                        <a:buFont typeface="Calibri"/>
                        <a:buNone/>
                      </a:pP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150"/>
                        <a:buFont typeface="Calibri"/>
                        <a:buNone/>
                      </a:pPr>
                      <a:r>
                        <a:rPr lang="en-US" sz="1800" b="1" u="none" strike="noStrike" cap="none">
                          <a:solidFill>
                            <a:srgbClr val="FFFFFF"/>
                          </a:solidFill>
                          <a:latin typeface="Calibri"/>
                          <a:ea typeface="Calibri"/>
                          <a:cs typeface="Calibri"/>
                          <a:sym typeface="Calibri"/>
                        </a:rPr>
                        <a:t>2023</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150"/>
                        <a:buFont typeface="Calibri"/>
                        <a:buNone/>
                      </a:pPr>
                      <a:r>
                        <a:rPr lang="en-US" sz="1800" b="1" u="none" strike="noStrike" cap="none">
                          <a:solidFill>
                            <a:srgbClr val="FFFFFF"/>
                          </a:solidFill>
                          <a:latin typeface="Calibri"/>
                          <a:ea typeface="Calibri"/>
                          <a:cs typeface="Calibri"/>
                          <a:sym typeface="Calibri"/>
                        </a:rPr>
                        <a:t>2024</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150"/>
                        <a:buFont typeface="Calibri"/>
                        <a:buNone/>
                      </a:pPr>
                      <a:r>
                        <a:rPr lang="en-US" sz="1800" b="1" u="none" strike="noStrike" cap="none">
                          <a:solidFill>
                            <a:srgbClr val="FFFFFF"/>
                          </a:solidFill>
                          <a:latin typeface="Calibri"/>
                          <a:ea typeface="Calibri"/>
                          <a:cs typeface="Calibri"/>
                          <a:sym typeface="Calibri"/>
                        </a:rPr>
                        <a:t>2025</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extLst>
                  <a:ext uri="{0D108BD9-81ED-4DB2-BD59-A6C34878D82A}">
                    <a16:rowId xmlns:a16="http://schemas.microsoft.com/office/drawing/2014/main" val="10000"/>
                  </a:ext>
                </a:extLst>
              </a:tr>
              <a:tr h="320050">
                <a:tc>
                  <a:txBody>
                    <a:bodyPr/>
                    <a:lstStyle/>
                    <a:p>
                      <a:pPr marL="0" marR="0" lvl="0" indent="0" algn="l"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Township Support</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306,006</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317,085</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299,857</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320050">
                <a:tc>
                  <a:txBody>
                    <a:bodyPr/>
                    <a:lstStyle/>
                    <a:p>
                      <a:pPr marL="0" marR="0" lvl="0" indent="0" algn="l"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County / State Support</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53,111</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60,780</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62,908</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20050">
                <a:tc>
                  <a:txBody>
                    <a:bodyPr/>
                    <a:lstStyle/>
                    <a:p>
                      <a:pPr marL="0" marR="0" lvl="0" indent="0" algn="l"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Fundraising Revenue</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dirty="0">
                          <a:solidFill>
                            <a:srgbClr val="1B2A4A"/>
                          </a:solidFill>
                          <a:latin typeface="Calibri"/>
                          <a:ea typeface="Calibri"/>
                          <a:cs typeface="Calibri"/>
                          <a:sym typeface="Calibri"/>
                        </a:rPr>
                        <a:t>116,904</a:t>
                      </a:r>
                      <a:endParaRPr sz="1800" u="none" strike="noStrike" cap="none" dirty="0">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93,453</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119,617</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320050">
                <a:tc>
                  <a:txBody>
                    <a:bodyPr/>
                    <a:lstStyle/>
                    <a:p>
                      <a:pPr marL="0" marR="0" lvl="0" indent="0" algn="l"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One-Time Grant Revenue</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174,203</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20050">
                <a:tc>
                  <a:txBody>
                    <a:bodyPr/>
                    <a:lstStyle/>
                    <a:p>
                      <a:pPr marL="0" marR="0" lvl="0" indent="0" algn="l"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Library Operations Revenue</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28,015</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22,825</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40,211</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320050">
                <a:tc>
                  <a:txBody>
                    <a:bodyPr/>
                    <a:lstStyle/>
                    <a:p>
                      <a:pPr marL="0" marR="0" lvl="0" indent="0" algn="l"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Other Revenue</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5,199</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320050">
                <a:tc>
                  <a:txBody>
                    <a:bodyPr/>
                    <a:lstStyle/>
                    <a:p>
                      <a:pPr marL="0" marR="0" lvl="0" indent="0" algn="l"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Interest Income</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13,222</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14,089</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800" u="none" strike="noStrike" cap="none">
                          <a:solidFill>
                            <a:srgbClr val="1B2A4A"/>
                          </a:solidFill>
                          <a:latin typeface="Calibri"/>
                          <a:ea typeface="Calibri"/>
                          <a:cs typeface="Calibri"/>
                          <a:sym typeface="Calibri"/>
                        </a:rPr>
                        <a:t>16,027</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320050">
                <a:tc>
                  <a:txBody>
                    <a:bodyPr/>
                    <a:lstStyle/>
                    <a:p>
                      <a:pPr marL="0" marR="0" lvl="0" indent="0" algn="l" rtl="0">
                        <a:spcBef>
                          <a:spcPts val="0"/>
                        </a:spcBef>
                        <a:spcAft>
                          <a:spcPts val="0"/>
                        </a:spcAft>
                        <a:buClr>
                          <a:srgbClr val="1B2A4A"/>
                        </a:buClr>
                        <a:buSzPts val="1050"/>
                        <a:buFont typeface="Calibri"/>
                        <a:buNone/>
                      </a:pPr>
                      <a:r>
                        <a:rPr lang="en-US" sz="1800" b="1" u="none" strike="noStrike" cap="none" dirty="0">
                          <a:solidFill>
                            <a:srgbClr val="1B2A4A"/>
                          </a:solidFill>
                          <a:latin typeface="Calibri"/>
                          <a:ea typeface="Calibri"/>
                          <a:cs typeface="Calibri"/>
                          <a:sym typeface="Calibri"/>
                        </a:rPr>
                        <a:t>Total Revenue</a:t>
                      </a:r>
                      <a:endParaRPr sz="1800" u="none" strike="noStrike" cap="none" dirty="0">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522,457</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682,435</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538,620</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8"/>
                  </a:ext>
                </a:extLst>
              </a:tr>
              <a:tr h="320050">
                <a:tc>
                  <a:txBody>
                    <a:bodyPr/>
                    <a:lstStyle/>
                    <a:p>
                      <a:pPr marL="0" marR="0" lvl="0" indent="0" algn="l"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Total Expenses</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473,767</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502,576</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534,841</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9"/>
                  </a:ext>
                </a:extLst>
              </a:tr>
              <a:tr h="320050">
                <a:tc>
                  <a:txBody>
                    <a:bodyPr/>
                    <a:lstStyle/>
                    <a:p>
                      <a:pPr marL="0" marR="0" lvl="0" indent="0" algn="l"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Net Income / (Loss)</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48,690</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179,859</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3,779</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10"/>
                  </a:ext>
                </a:extLst>
              </a:tr>
              <a:tr h="320050">
                <a:tc>
                  <a:txBody>
                    <a:bodyPr/>
                    <a:lstStyle/>
                    <a:p>
                      <a:pPr marL="0" marR="0" lvl="0" indent="0" algn="l" rtl="0">
                        <a:spcBef>
                          <a:spcPts val="0"/>
                        </a:spcBef>
                        <a:spcAft>
                          <a:spcPts val="0"/>
                        </a:spcAft>
                        <a:buClr>
                          <a:srgbClr val="1B2A4A"/>
                        </a:buClr>
                        <a:buSzPts val="1050"/>
                        <a:buFont typeface="Calibri"/>
                        <a:buNone/>
                      </a:pPr>
                      <a:r>
                        <a:rPr lang="en-US" sz="1800" b="1" u="none" strike="noStrike" cap="none">
                          <a:solidFill>
                            <a:srgbClr val="1B2A4A"/>
                          </a:solidFill>
                          <a:latin typeface="Calibri"/>
                          <a:ea typeface="Calibri"/>
                          <a:cs typeface="Calibri"/>
                          <a:sym typeface="Calibri"/>
                        </a:rPr>
                        <a:t>Net Income / (Loss) if Fundraising/Grant Not Received</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A83232"/>
                        </a:buClr>
                        <a:buSzPts val="1050"/>
                        <a:buFont typeface="Calibri"/>
                        <a:buNone/>
                      </a:pPr>
                      <a:r>
                        <a:rPr lang="en-US" sz="1800" b="1" u="none" strike="noStrike" cap="none">
                          <a:solidFill>
                            <a:srgbClr val="A83232"/>
                          </a:solidFill>
                          <a:latin typeface="Calibri"/>
                          <a:ea typeface="Calibri"/>
                          <a:cs typeface="Calibri"/>
                          <a:sym typeface="Calibri"/>
                        </a:rPr>
                        <a:t>(68,214)</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A83232"/>
                        </a:buClr>
                        <a:buSzPts val="1050"/>
                        <a:buFont typeface="Calibri"/>
                        <a:buNone/>
                      </a:pPr>
                      <a:r>
                        <a:rPr lang="en-US" sz="1800" b="1" u="none" strike="noStrike" cap="none">
                          <a:solidFill>
                            <a:srgbClr val="A83232"/>
                          </a:solidFill>
                          <a:latin typeface="Calibri"/>
                          <a:ea typeface="Calibri"/>
                          <a:cs typeface="Calibri"/>
                          <a:sym typeface="Calibri"/>
                        </a:rPr>
                        <a:t>(87,797)</a:t>
                      </a:r>
                      <a:endParaRPr sz="180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A83232"/>
                        </a:buClr>
                        <a:buSzPts val="1050"/>
                        <a:buFont typeface="Calibri"/>
                        <a:buNone/>
                      </a:pPr>
                      <a:r>
                        <a:rPr lang="en-US" sz="1800" b="1" u="none" strike="noStrike" cap="none" dirty="0">
                          <a:solidFill>
                            <a:srgbClr val="A83232"/>
                          </a:solidFill>
                          <a:latin typeface="Calibri"/>
                          <a:ea typeface="Calibri"/>
                          <a:cs typeface="Calibri"/>
                          <a:sym typeface="Calibri"/>
                        </a:rPr>
                        <a:t>(115,838)</a:t>
                      </a:r>
                      <a:endParaRPr sz="1800" u="none" strike="noStrike" cap="none" dirty="0">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11"/>
                  </a:ext>
                </a:extLst>
              </a:tr>
            </a:tbl>
          </a:graphicData>
        </a:graphic>
      </p:graphicFrame>
      <p:sp>
        <p:nvSpPr>
          <p:cNvPr id="358" name="TextBox 357"/>
          <p:cNvSpPr txBox="1"/>
          <p:nvPr/>
        </p:nvSpPr>
        <p:spPr>
          <a:xfrm>
            <a:off x="640080" y="6263640"/>
            <a:ext cx="10972800" cy="261610"/>
          </a:xfrm>
          <a:prstGeom prst="rect">
            <a:avLst/>
          </a:prstGeom>
          <a:noFill/>
        </p:spPr>
        <p:txBody>
          <a:bodyPr wrap="square">
            <a:spAutoFit/>
          </a:bodyPr>
          <a:lstStyle/>
          <a:p>
            <a:r>
              <a:rPr sz="1100" dirty="0">
                <a:solidFill>
                  <a:srgbClr val="5A6172"/>
                </a:solidFill>
                <a:latin typeface="Cambria"/>
              </a:rPr>
              <a:t>Source: </a:t>
            </a:r>
            <a:r>
              <a:rPr lang="en-US" sz="1100" dirty="0">
                <a:solidFill>
                  <a:srgbClr val="5A6172"/>
                </a:solidFill>
                <a:latin typeface="Cambria"/>
              </a:rPr>
              <a:t>RKCL Trustees, June 2026.</a:t>
            </a:r>
            <a:endParaRPr sz="1100" dirty="0">
              <a:solidFill>
                <a:srgbClr val="5A6172"/>
              </a:solidFill>
              <a:latin typeface="Cambri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8"/>
        <p:cNvGrpSpPr/>
        <p:nvPr/>
      </p:nvGrpSpPr>
      <p:grpSpPr>
        <a:xfrm>
          <a:off x="0" y="0"/>
          <a:ext cx="0" cy="0"/>
          <a:chOff x="0" y="0"/>
          <a:chExt cx="0" cy="0"/>
        </a:xfrm>
      </p:grpSpPr>
      <p:sp>
        <p:nvSpPr>
          <p:cNvPr id="349" name="Google Shape;349;p21"/>
          <p:cNvSpPr/>
          <p:nvPr/>
        </p:nvSpPr>
        <p:spPr>
          <a:xfrm>
            <a:off x="640080" y="731520"/>
            <a:ext cx="1088136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Program Growth, 2017–2025</a:t>
            </a:r>
            <a:endParaRPr sz="2700" b="0" i="0" u="none" strike="noStrike" cap="none">
              <a:solidFill>
                <a:schemeClr val="dk1"/>
              </a:solidFill>
              <a:latin typeface="Calibri"/>
              <a:ea typeface="Calibri"/>
              <a:cs typeface="Calibri"/>
              <a:sym typeface="Calibri"/>
            </a:endParaRPr>
          </a:p>
        </p:txBody>
      </p:sp>
      <p:graphicFrame>
        <p:nvGraphicFramePr>
          <p:cNvPr id="350" name="Google Shape;350;p21"/>
          <p:cNvGraphicFramePr/>
          <p:nvPr>
            <p:extLst>
              <p:ext uri="{D42A27DB-BD31-4B8C-83A1-F6EECF244321}">
                <p14:modId xmlns:p14="http://schemas.microsoft.com/office/powerpoint/2010/main" val="3456644226"/>
              </p:ext>
            </p:extLst>
          </p:nvPr>
        </p:nvGraphicFramePr>
        <p:xfrm>
          <a:off x="640080" y="1938020"/>
          <a:ext cx="10553150" cy="2689900"/>
        </p:xfrm>
        <a:graphic>
          <a:graphicData uri="http://schemas.openxmlformats.org/drawingml/2006/table">
            <a:tbl>
              <a:tblPr>
                <a:noFill/>
                <a:tableStyleId>{08E8BE59-C026-43F2-B8DF-AEE6908A0065}</a:tableStyleId>
              </a:tblPr>
              <a:tblGrid>
                <a:gridCol w="1006275">
                  <a:extLst>
                    <a:ext uri="{9D8B030D-6E8A-4147-A177-3AD203B41FA5}">
                      <a16:colId xmlns:a16="http://schemas.microsoft.com/office/drawing/2014/main" val="20000"/>
                    </a:ext>
                  </a:extLst>
                </a:gridCol>
                <a:gridCol w="869025">
                  <a:extLst>
                    <a:ext uri="{9D8B030D-6E8A-4147-A177-3AD203B41FA5}">
                      <a16:colId xmlns:a16="http://schemas.microsoft.com/office/drawing/2014/main" val="20001"/>
                    </a:ext>
                  </a:extLst>
                </a:gridCol>
                <a:gridCol w="945225">
                  <a:extLst>
                    <a:ext uri="{9D8B030D-6E8A-4147-A177-3AD203B41FA5}">
                      <a16:colId xmlns:a16="http://schemas.microsoft.com/office/drawing/2014/main" val="20002"/>
                    </a:ext>
                  </a:extLst>
                </a:gridCol>
                <a:gridCol w="856325">
                  <a:extLst>
                    <a:ext uri="{9D8B030D-6E8A-4147-A177-3AD203B41FA5}">
                      <a16:colId xmlns:a16="http://schemas.microsoft.com/office/drawing/2014/main" val="20003"/>
                    </a:ext>
                  </a:extLst>
                </a:gridCol>
                <a:gridCol w="869025">
                  <a:extLst>
                    <a:ext uri="{9D8B030D-6E8A-4147-A177-3AD203B41FA5}">
                      <a16:colId xmlns:a16="http://schemas.microsoft.com/office/drawing/2014/main" val="20004"/>
                    </a:ext>
                  </a:extLst>
                </a:gridCol>
                <a:gridCol w="919825">
                  <a:extLst>
                    <a:ext uri="{9D8B030D-6E8A-4147-A177-3AD203B41FA5}">
                      <a16:colId xmlns:a16="http://schemas.microsoft.com/office/drawing/2014/main" val="20005"/>
                    </a:ext>
                  </a:extLst>
                </a:gridCol>
                <a:gridCol w="843625">
                  <a:extLst>
                    <a:ext uri="{9D8B030D-6E8A-4147-A177-3AD203B41FA5}">
                      <a16:colId xmlns:a16="http://schemas.microsoft.com/office/drawing/2014/main" val="20006"/>
                    </a:ext>
                  </a:extLst>
                </a:gridCol>
                <a:gridCol w="830925">
                  <a:extLst>
                    <a:ext uri="{9D8B030D-6E8A-4147-A177-3AD203B41FA5}">
                      <a16:colId xmlns:a16="http://schemas.microsoft.com/office/drawing/2014/main" val="20007"/>
                    </a:ext>
                  </a:extLst>
                </a:gridCol>
                <a:gridCol w="907125">
                  <a:extLst>
                    <a:ext uri="{9D8B030D-6E8A-4147-A177-3AD203B41FA5}">
                      <a16:colId xmlns:a16="http://schemas.microsoft.com/office/drawing/2014/main" val="20008"/>
                    </a:ext>
                  </a:extLst>
                </a:gridCol>
                <a:gridCol w="1034125">
                  <a:extLst>
                    <a:ext uri="{9D8B030D-6E8A-4147-A177-3AD203B41FA5}">
                      <a16:colId xmlns:a16="http://schemas.microsoft.com/office/drawing/2014/main" val="20009"/>
                    </a:ext>
                  </a:extLst>
                </a:gridCol>
                <a:gridCol w="1471650">
                  <a:extLst>
                    <a:ext uri="{9D8B030D-6E8A-4147-A177-3AD203B41FA5}">
                      <a16:colId xmlns:a16="http://schemas.microsoft.com/office/drawing/2014/main" val="20010"/>
                    </a:ext>
                  </a:extLst>
                </a:gridCol>
              </a:tblGrid>
              <a:tr h="672475">
                <a:tc>
                  <a:txBody>
                    <a:bodyPr/>
                    <a:lstStyle/>
                    <a:p>
                      <a:pPr marL="0" marR="0" lvl="0" indent="0" algn="l" rtl="0">
                        <a:spcBef>
                          <a:spcPts val="0"/>
                        </a:spcBef>
                        <a:spcAft>
                          <a:spcPts val="0"/>
                        </a:spcAft>
                        <a:buClr>
                          <a:schemeClr val="dk1"/>
                        </a:buClr>
                        <a:buSzPts val="1050"/>
                        <a:buFont typeface="Calibri"/>
                        <a:buNone/>
                      </a:pPr>
                      <a:endParaRPr sz="1800" u="none" strike="noStrike" cap="none" dirty="0">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2017</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dirty="0">
                          <a:solidFill>
                            <a:srgbClr val="FFFFFF"/>
                          </a:solidFill>
                          <a:latin typeface="Calibri"/>
                          <a:ea typeface="Calibri"/>
                          <a:cs typeface="Calibri"/>
                          <a:sym typeface="Calibri"/>
                        </a:rPr>
                        <a:t>2018</a:t>
                      </a:r>
                      <a:endParaRPr sz="1800" u="none" strike="noStrike" cap="none" dirty="0">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2019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2022</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2025</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 Change</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extLst>
                  <a:ext uri="{0D108BD9-81ED-4DB2-BD59-A6C34878D82A}">
                    <a16:rowId xmlns:a16="http://schemas.microsoft.com/office/drawing/2014/main" val="10000"/>
                  </a:ext>
                </a:extLst>
              </a:tr>
              <a:tr h="672475">
                <a:tc>
                  <a:txBody>
                    <a:bodyPr/>
                    <a:lstStyle/>
                    <a:p>
                      <a:pPr marL="0" marR="0" lvl="0" indent="0" algn="l"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Adult</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99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149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149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69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65</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79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170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184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+85.9%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1"/>
                  </a:ext>
                </a:extLst>
              </a:tr>
              <a:tr h="672475">
                <a:tc>
                  <a:txBody>
                    <a:bodyPr/>
                    <a:lstStyle/>
                    <a:p>
                      <a:pPr marL="0" marR="0" lvl="0" indent="0" algn="l"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Youth</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221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344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344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91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158</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200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274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317</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+43.4%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672475">
                <a:tc>
                  <a:txBody>
                    <a:bodyPr/>
                    <a:lstStyle/>
                    <a:p>
                      <a:pPr marL="0" marR="0" lvl="0" indent="0" algn="l"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Total</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320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493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493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160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223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279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444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501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b="1" u="none" strike="noStrike" cap="none" dirty="0">
                          <a:solidFill>
                            <a:srgbClr val="1B2A4A"/>
                          </a:solidFill>
                          <a:latin typeface="Calibri"/>
                          <a:ea typeface="Calibri"/>
                          <a:cs typeface="Calibri"/>
                          <a:sym typeface="Calibri"/>
                        </a:rPr>
                        <a:t>+56.6%</a:t>
                      </a:r>
                      <a:endParaRPr sz="1800" u="none" strike="noStrike" cap="none" dirty="0">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extLst>
                  <a:ext uri="{0D108BD9-81ED-4DB2-BD59-A6C34878D82A}">
                    <a16:rowId xmlns:a16="http://schemas.microsoft.com/office/drawing/2014/main" val="10003"/>
                  </a:ext>
                </a:extLst>
              </a:tr>
            </a:tbl>
          </a:graphicData>
        </a:graphic>
      </p:graphicFrame>
      <p:sp>
        <p:nvSpPr>
          <p:cNvPr id="351" name="TextBox 350"/>
          <p:cNvSpPr txBox="1"/>
          <p:nvPr/>
        </p:nvSpPr>
        <p:spPr>
          <a:xfrm>
            <a:off x="640080" y="6355080"/>
            <a:ext cx="10972800" cy="261610"/>
          </a:xfrm>
          <a:prstGeom prst="rect">
            <a:avLst/>
          </a:prstGeom>
          <a:noFill/>
        </p:spPr>
        <p:txBody>
          <a:bodyPr wrap="square">
            <a:spAutoFit/>
          </a:bodyPr>
          <a:lstStyle/>
          <a:p>
            <a:r>
              <a:rPr sz="1100" dirty="0">
                <a:solidFill>
                  <a:srgbClr val="5A6172"/>
                </a:solidFill>
                <a:latin typeface="Cambria"/>
              </a:rPr>
              <a:t>Source: </a:t>
            </a:r>
            <a:r>
              <a:rPr lang="en-US" sz="1100" dirty="0">
                <a:solidFill>
                  <a:srgbClr val="5A6172"/>
                </a:solidFill>
                <a:latin typeface="Cambria"/>
              </a:rPr>
              <a:t>RKCL Trustees, June 2026.</a:t>
            </a:r>
            <a:endParaRPr sz="1100" dirty="0">
              <a:solidFill>
                <a:srgbClr val="5A6172"/>
              </a:solidFill>
              <a:latin typeface="Cambri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0"/>
        <p:cNvGrpSpPr/>
        <p:nvPr/>
      </p:nvGrpSpPr>
      <p:grpSpPr>
        <a:xfrm>
          <a:off x="0" y="0"/>
          <a:ext cx="0" cy="0"/>
          <a:chOff x="0" y="0"/>
          <a:chExt cx="0" cy="0"/>
        </a:xfrm>
      </p:grpSpPr>
      <p:sp>
        <p:nvSpPr>
          <p:cNvPr id="371" name="Google Shape;371;p24"/>
          <p:cNvSpPr/>
          <p:nvPr/>
        </p:nvSpPr>
        <p:spPr>
          <a:xfrm>
            <a:off x="640080" y="731520"/>
            <a:ext cx="1088136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Facility Improvements &amp; Challenges</a:t>
            </a:r>
            <a:endParaRPr sz="2700" b="0" i="0" u="none" strike="noStrike" cap="none">
              <a:solidFill>
                <a:schemeClr val="dk1"/>
              </a:solidFill>
              <a:latin typeface="Calibri"/>
              <a:ea typeface="Calibri"/>
              <a:cs typeface="Calibri"/>
              <a:sym typeface="Calibri"/>
            </a:endParaRPr>
          </a:p>
        </p:txBody>
      </p:sp>
      <p:sp>
        <p:nvSpPr>
          <p:cNvPr id="372" name="Google Shape;372;p24"/>
          <p:cNvSpPr/>
          <p:nvPr/>
        </p:nvSpPr>
        <p:spPr>
          <a:xfrm>
            <a:off x="640080" y="1600200"/>
            <a:ext cx="5349240" cy="4297680"/>
          </a:xfrm>
          <a:prstGeom prst="roundRect">
            <a:avLst>
              <a:gd name="adj" fmla="val 148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4"/>
          <p:cNvSpPr/>
          <p:nvPr/>
        </p:nvSpPr>
        <p:spPr>
          <a:xfrm>
            <a:off x="914400" y="1828800"/>
            <a:ext cx="594360" cy="594360"/>
          </a:xfrm>
          <a:prstGeom prst="ellipse">
            <a:avLst/>
          </a:prstGeom>
          <a:solidFill>
            <a:srgbClr val="3D6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4" name="Google Shape;374;p24" descr="preencoded.png"/>
          <p:cNvPicPr preferRelativeResize="0"/>
          <p:nvPr/>
        </p:nvPicPr>
        <p:blipFill rotWithShape="1">
          <a:blip r:embed="rId3">
            <a:alphaModFix/>
          </a:blip>
          <a:srcRect/>
          <a:stretch/>
        </p:blipFill>
        <p:spPr>
          <a:xfrm>
            <a:off x="991667" y="1906067"/>
            <a:ext cx="439826" cy="439826"/>
          </a:xfrm>
          <a:prstGeom prst="rect">
            <a:avLst/>
          </a:prstGeom>
          <a:noFill/>
          <a:ln>
            <a:noFill/>
          </a:ln>
        </p:spPr>
      </p:pic>
      <p:sp>
        <p:nvSpPr>
          <p:cNvPr id="375" name="Google Shape;375;p24"/>
          <p:cNvSpPr/>
          <p:nvPr/>
        </p:nvSpPr>
        <p:spPr>
          <a:xfrm>
            <a:off x="1645920" y="1828800"/>
            <a:ext cx="41148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700" b="1" i="0" u="none" strike="noStrike" cap="none">
                <a:solidFill>
                  <a:srgbClr val="1B2A4A"/>
                </a:solidFill>
                <a:latin typeface="Cambria"/>
                <a:ea typeface="Cambria"/>
                <a:cs typeface="Cambria"/>
                <a:sym typeface="Cambria"/>
              </a:rPr>
              <a:t>Improvements</a:t>
            </a:r>
            <a:endParaRPr sz="1700" b="0" i="0" u="none" strike="noStrike" cap="none">
              <a:solidFill>
                <a:schemeClr val="dk1"/>
              </a:solidFill>
              <a:latin typeface="Calibri"/>
              <a:ea typeface="Calibri"/>
              <a:cs typeface="Calibri"/>
              <a:sym typeface="Calibri"/>
            </a:endParaRPr>
          </a:p>
        </p:txBody>
      </p:sp>
      <p:sp>
        <p:nvSpPr>
          <p:cNvPr id="376" name="Google Shape;376;p24"/>
          <p:cNvSpPr/>
          <p:nvPr/>
        </p:nvSpPr>
        <p:spPr>
          <a:xfrm>
            <a:off x="914400" y="2514600"/>
            <a:ext cx="4846320" cy="3200400"/>
          </a:xfrm>
          <a:prstGeom prst="rect">
            <a:avLst/>
          </a:prstGeom>
          <a:noFill/>
          <a:ln>
            <a:noFill/>
          </a:ln>
        </p:spPr>
        <p:txBody>
          <a:bodyPr spcFirstLastPara="1" wrap="square" lIns="0" tIns="0" rIns="0" bIns="0" anchor="ctr" anchorCtr="0">
            <a:noAutofit/>
          </a:bodyPr>
          <a:lstStyle/>
          <a:p>
            <a:pPr marL="342900" marR="0" lvl="0" indent="-374650" algn="l" rtl="0">
              <a:spcBef>
                <a:spcPts val="0"/>
              </a:spcBef>
              <a:spcAft>
                <a:spcPts val="0"/>
              </a:spcAft>
              <a:buClr>
                <a:srgbClr val="1B2A4A"/>
              </a:buClr>
              <a:buSzPts val="1750"/>
              <a:buFont typeface="Calibri"/>
              <a:buChar char="•"/>
            </a:pPr>
            <a:r>
              <a:rPr lang="en-US" sz="1750" b="0" i="0" u="none" strike="noStrike" cap="none" dirty="0">
                <a:solidFill>
                  <a:srgbClr val="1B2A4A"/>
                </a:solidFill>
                <a:latin typeface="Calibri"/>
                <a:ea typeface="Calibri"/>
                <a:cs typeface="Calibri"/>
                <a:sym typeface="Calibri"/>
              </a:rPr>
              <a:t>Expanded Children's Library; reconfigured space for tutoring and quiet study</a:t>
            </a:r>
            <a:endParaRPr sz="1750" b="0" i="0" u="none" strike="noStrike" cap="none" dirty="0">
              <a:solidFill>
                <a:schemeClr val="dk1"/>
              </a:solidFill>
              <a:latin typeface="Calibri"/>
              <a:ea typeface="Calibri"/>
              <a:cs typeface="Calibri"/>
              <a:sym typeface="Calibri"/>
            </a:endParaRPr>
          </a:p>
          <a:p>
            <a:pPr marL="342900" marR="0" lvl="0" indent="-374650" algn="l" rtl="0">
              <a:spcBef>
                <a:spcPts val="1000"/>
              </a:spcBef>
              <a:spcAft>
                <a:spcPts val="0"/>
              </a:spcAft>
              <a:buClr>
                <a:srgbClr val="1B2A4A"/>
              </a:buClr>
              <a:buSzPts val="1750"/>
              <a:buFont typeface="Calibri"/>
              <a:buChar char="•"/>
            </a:pPr>
            <a:r>
              <a:rPr lang="en-US" sz="1750" b="0" i="0" u="none" strike="noStrike" cap="none" dirty="0">
                <a:solidFill>
                  <a:srgbClr val="1B2A4A"/>
                </a:solidFill>
                <a:latin typeface="Calibri"/>
                <a:ea typeface="Calibri"/>
                <a:cs typeface="Calibri"/>
                <a:sym typeface="Calibri"/>
              </a:rPr>
              <a:t>Replaced building siding (with township support)</a:t>
            </a:r>
            <a:endParaRPr sz="1750" b="0" i="0" u="none" strike="noStrike" cap="none" dirty="0">
              <a:solidFill>
                <a:schemeClr val="dk1"/>
              </a:solidFill>
              <a:latin typeface="Calibri"/>
              <a:ea typeface="Calibri"/>
              <a:cs typeface="Calibri"/>
              <a:sym typeface="Calibri"/>
            </a:endParaRPr>
          </a:p>
          <a:p>
            <a:pPr marL="342900" marR="0" lvl="0" indent="-374650" algn="l" rtl="0">
              <a:spcBef>
                <a:spcPts val="1000"/>
              </a:spcBef>
              <a:spcAft>
                <a:spcPts val="0"/>
              </a:spcAft>
              <a:buClr>
                <a:srgbClr val="1B2A4A"/>
              </a:buClr>
              <a:buSzPts val="1750"/>
              <a:buFont typeface="Calibri"/>
              <a:buChar char="•"/>
            </a:pPr>
            <a:r>
              <a:rPr lang="en-US" sz="1750" b="0" i="0" u="none" strike="noStrike" cap="none" dirty="0">
                <a:solidFill>
                  <a:srgbClr val="1B2A4A"/>
                </a:solidFill>
                <a:latin typeface="Calibri"/>
                <a:ea typeface="Calibri"/>
                <a:cs typeface="Calibri"/>
                <a:sym typeface="Calibri"/>
              </a:rPr>
              <a:t>Kept the aging AC system running through interim repairs</a:t>
            </a:r>
            <a:endParaRPr sz="1750" b="0" i="0" u="none" strike="noStrike" cap="none" dirty="0">
              <a:solidFill>
                <a:schemeClr val="dk1"/>
              </a:solidFill>
              <a:latin typeface="Calibri"/>
              <a:ea typeface="Calibri"/>
              <a:cs typeface="Calibri"/>
              <a:sym typeface="Calibri"/>
            </a:endParaRPr>
          </a:p>
          <a:p>
            <a:pPr marL="342900" marR="0" lvl="0" indent="-374650" algn="l" rtl="0">
              <a:spcBef>
                <a:spcPts val="1000"/>
              </a:spcBef>
              <a:spcAft>
                <a:spcPts val="0"/>
              </a:spcAft>
              <a:buClr>
                <a:srgbClr val="1B2A4A"/>
              </a:buClr>
              <a:buSzPts val="1750"/>
              <a:buFont typeface="Calibri"/>
              <a:buChar char="•"/>
            </a:pPr>
            <a:r>
              <a:rPr lang="en-US" sz="1750" dirty="0">
                <a:solidFill>
                  <a:srgbClr val="1B2A4A"/>
                </a:solidFill>
                <a:latin typeface="Calibri"/>
                <a:ea typeface="Calibri"/>
                <a:cs typeface="Calibri"/>
                <a:sym typeface="Calibri"/>
              </a:rPr>
              <a:t>Improved fiscal management and reduced near-term financial risk since past insolvency concerns</a:t>
            </a:r>
            <a:endParaRPr sz="1750" b="0" i="0" u="none" strike="noStrike" cap="none" dirty="0">
              <a:solidFill>
                <a:schemeClr val="dk1"/>
              </a:solidFill>
              <a:latin typeface="Calibri"/>
              <a:ea typeface="Calibri"/>
              <a:cs typeface="Calibri"/>
              <a:sym typeface="Calibri"/>
            </a:endParaRPr>
          </a:p>
        </p:txBody>
      </p:sp>
      <p:sp>
        <p:nvSpPr>
          <p:cNvPr id="377" name="Google Shape;377;p24"/>
          <p:cNvSpPr/>
          <p:nvPr/>
        </p:nvSpPr>
        <p:spPr>
          <a:xfrm>
            <a:off x="6199632" y="1600200"/>
            <a:ext cx="5349240" cy="4297680"/>
          </a:xfrm>
          <a:prstGeom prst="roundRect">
            <a:avLst>
              <a:gd name="adj" fmla="val 1489"/>
            </a:avLst>
          </a:prstGeom>
          <a:solidFill>
            <a:srgbClr val="FCEFE0"/>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4"/>
          <p:cNvSpPr/>
          <p:nvPr/>
        </p:nvSpPr>
        <p:spPr>
          <a:xfrm>
            <a:off x="6473952" y="1828800"/>
            <a:ext cx="594360" cy="594360"/>
          </a:xfrm>
          <a:prstGeom prst="ellipse">
            <a:avLst/>
          </a:prstGeom>
          <a:solidFill>
            <a:srgbClr val="A8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9" name="Google Shape;379;p24" descr="preencoded.png"/>
          <p:cNvPicPr preferRelativeResize="0"/>
          <p:nvPr/>
        </p:nvPicPr>
        <p:blipFill rotWithShape="1">
          <a:blip r:embed="rId4">
            <a:alphaModFix/>
          </a:blip>
          <a:srcRect/>
          <a:stretch/>
        </p:blipFill>
        <p:spPr>
          <a:xfrm>
            <a:off x="6551219" y="1906067"/>
            <a:ext cx="439826" cy="439826"/>
          </a:xfrm>
          <a:prstGeom prst="rect">
            <a:avLst/>
          </a:prstGeom>
          <a:noFill/>
          <a:ln>
            <a:noFill/>
          </a:ln>
        </p:spPr>
      </p:pic>
      <p:sp>
        <p:nvSpPr>
          <p:cNvPr id="380" name="Google Shape;380;p24"/>
          <p:cNvSpPr/>
          <p:nvPr/>
        </p:nvSpPr>
        <p:spPr>
          <a:xfrm>
            <a:off x="7205472" y="1828800"/>
            <a:ext cx="41148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700" b="1" i="0" u="none" strike="noStrike" cap="none">
                <a:solidFill>
                  <a:srgbClr val="1B2A4A"/>
                </a:solidFill>
                <a:latin typeface="Cambria"/>
                <a:ea typeface="Cambria"/>
                <a:cs typeface="Cambria"/>
                <a:sym typeface="Cambria"/>
              </a:rPr>
              <a:t>Challenges</a:t>
            </a:r>
            <a:endParaRPr sz="1700" b="0" i="0" u="none" strike="noStrike" cap="none">
              <a:solidFill>
                <a:schemeClr val="dk1"/>
              </a:solidFill>
              <a:latin typeface="Calibri"/>
              <a:ea typeface="Calibri"/>
              <a:cs typeface="Calibri"/>
              <a:sym typeface="Calibri"/>
            </a:endParaRPr>
          </a:p>
        </p:txBody>
      </p:sp>
      <p:sp>
        <p:nvSpPr>
          <p:cNvPr id="381" name="Google Shape;381;p24"/>
          <p:cNvSpPr/>
          <p:nvPr/>
        </p:nvSpPr>
        <p:spPr>
          <a:xfrm>
            <a:off x="6473952" y="2514600"/>
            <a:ext cx="4846320" cy="3200400"/>
          </a:xfrm>
          <a:prstGeom prst="rect">
            <a:avLst/>
          </a:prstGeom>
          <a:noFill/>
          <a:ln>
            <a:noFill/>
          </a:ln>
        </p:spPr>
        <p:txBody>
          <a:bodyPr spcFirstLastPara="1" wrap="square" lIns="0" tIns="0" rIns="0" bIns="0" anchor="ctr" anchorCtr="0">
            <a:noAutofit/>
          </a:bodyPr>
          <a:lstStyle/>
          <a:p>
            <a:pPr marL="342900" marR="0" lvl="0" indent="-374650" algn="l" rtl="0">
              <a:spcBef>
                <a:spcPts val="0"/>
              </a:spcBef>
              <a:spcAft>
                <a:spcPts val="0"/>
              </a:spcAft>
              <a:buClr>
                <a:srgbClr val="1B2A4A"/>
              </a:buClr>
              <a:buSzPts val="1750"/>
              <a:buFont typeface="Calibri"/>
              <a:buChar char="•"/>
            </a:pPr>
            <a:r>
              <a:rPr lang="en-US" sz="1750" b="0" i="0" u="none" strike="noStrike" cap="none">
                <a:solidFill>
                  <a:srgbClr val="1B2A4A"/>
                </a:solidFill>
                <a:latin typeface="Calibri"/>
                <a:ea typeface="Calibri"/>
                <a:cs typeface="Calibri"/>
                <a:sym typeface="Calibri"/>
              </a:rPr>
              <a:t>Bathrooms non-functioning or need costly pipe repair/replacement</a:t>
            </a:r>
            <a:endParaRPr sz="1750" b="0" i="0" u="none" strike="noStrike" cap="none">
              <a:solidFill>
                <a:schemeClr val="dk1"/>
              </a:solidFill>
              <a:latin typeface="Calibri"/>
              <a:ea typeface="Calibri"/>
              <a:cs typeface="Calibri"/>
              <a:sym typeface="Calibri"/>
            </a:endParaRPr>
          </a:p>
          <a:p>
            <a:pPr marL="342900" marR="0" lvl="0" indent="-374650" algn="l" rtl="0">
              <a:spcBef>
                <a:spcPts val="800"/>
              </a:spcBef>
              <a:spcAft>
                <a:spcPts val="0"/>
              </a:spcAft>
              <a:buClr>
                <a:srgbClr val="1B2A4A"/>
              </a:buClr>
              <a:buSzPts val="1750"/>
              <a:buFont typeface="Calibri"/>
              <a:buChar char="•"/>
            </a:pPr>
            <a:r>
              <a:rPr lang="en-US" sz="1750" b="0" i="0" u="none" strike="noStrike" cap="none">
                <a:solidFill>
                  <a:srgbClr val="1B2A4A"/>
                </a:solidFill>
                <a:latin typeface="Calibri"/>
                <a:ea typeface="Calibri"/>
                <a:cs typeface="Calibri"/>
                <a:sym typeface="Calibri"/>
              </a:rPr>
              <a:t>Electricity costs have increased</a:t>
            </a:r>
            <a:endParaRPr sz="1750" b="0" i="0" u="none" strike="noStrike" cap="none">
              <a:solidFill>
                <a:schemeClr val="dk1"/>
              </a:solidFill>
              <a:latin typeface="Calibri"/>
              <a:ea typeface="Calibri"/>
              <a:cs typeface="Calibri"/>
              <a:sym typeface="Calibri"/>
            </a:endParaRPr>
          </a:p>
          <a:p>
            <a:pPr marL="342900" marR="0" lvl="0" indent="-374650" algn="l" rtl="0">
              <a:spcBef>
                <a:spcPts val="800"/>
              </a:spcBef>
              <a:spcAft>
                <a:spcPts val="0"/>
              </a:spcAft>
              <a:buClr>
                <a:srgbClr val="1B2A4A"/>
              </a:buClr>
              <a:buSzPts val="1750"/>
              <a:buFont typeface="Calibri"/>
              <a:buChar char="•"/>
            </a:pPr>
            <a:r>
              <a:rPr lang="en-US" sz="1750" b="0" i="0" u="none" strike="noStrike" cap="none">
                <a:solidFill>
                  <a:srgbClr val="1B2A4A"/>
                </a:solidFill>
                <a:latin typeface="Calibri"/>
                <a:ea typeface="Calibri"/>
                <a:cs typeface="Calibri"/>
                <a:sym typeface="Calibri"/>
              </a:rPr>
              <a:t>Main library area needs room separation per patron feedback</a:t>
            </a:r>
            <a:endParaRPr sz="1750" b="0" i="0" u="none" strike="noStrike" cap="none">
              <a:solidFill>
                <a:schemeClr val="dk1"/>
              </a:solidFill>
              <a:latin typeface="Calibri"/>
              <a:ea typeface="Calibri"/>
              <a:cs typeface="Calibri"/>
              <a:sym typeface="Calibri"/>
            </a:endParaRPr>
          </a:p>
          <a:p>
            <a:pPr marL="342900" marR="0" lvl="0" indent="-374650" algn="l" rtl="0">
              <a:spcBef>
                <a:spcPts val="800"/>
              </a:spcBef>
              <a:spcAft>
                <a:spcPts val="0"/>
              </a:spcAft>
              <a:buClr>
                <a:srgbClr val="1B2A4A"/>
              </a:buClr>
              <a:buSzPts val="1750"/>
              <a:buFont typeface="Calibri"/>
              <a:buChar char="•"/>
            </a:pPr>
            <a:r>
              <a:rPr lang="en-US" sz="1750" b="0" i="0" u="none" strike="noStrike" cap="none">
                <a:solidFill>
                  <a:srgbClr val="1B2A4A"/>
                </a:solidFill>
                <a:latin typeface="Calibri"/>
                <a:ea typeface="Calibri"/>
                <a:cs typeface="Calibri"/>
                <a:sym typeface="Calibri"/>
              </a:rPr>
              <a:t>Roof repairs run $750–$2,000/month*</a:t>
            </a:r>
            <a:endParaRPr sz="1750" b="0" i="0" u="none" strike="noStrike" cap="none">
              <a:solidFill>
                <a:schemeClr val="dk1"/>
              </a:solidFill>
              <a:latin typeface="Calibri"/>
              <a:ea typeface="Calibri"/>
              <a:cs typeface="Calibri"/>
              <a:sym typeface="Calibri"/>
            </a:endParaRPr>
          </a:p>
          <a:p>
            <a:pPr marL="342900" marR="0" lvl="0" indent="-374650" algn="l" rtl="0">
              <a:spcBef>
                <a:spcPts val="800"/>
              </a:spcBef>
              <a:spcAft>
                <a:spcPts val="0"/>
              </a:spcAft>
              <a:buClr>
                <a:srgbClr val="1B2A4A"/>
              </a:buClr>
              <a:buSzPts val="1750"/>
              <a:buFont typeface="Calibri"/>
              <a:buChar char="•"/>
            </a:pPr>
            <a:r>
              <a:rPr lang="en-US" sz="1750" b="0" i="0" u="none" strike="noStrike" cap="none">
                <a:solidFill>
                  <a:srgbClr val="1B2A4A"/>
                </a:solidFill>
                <a:latin typeface="Calibri"/>
                <a:ea typeface="Calibri"/>
                <a:cs typeface="Calibri"/>
                <a:sym typeface="Calibri"/>
              </a:rPr>
              <a:t>AC system costs $600–$1,800/month in repairs and needs full replacement (obsolete parts)</a:t>
            </a:r>
            <a:endParaRPr sz="1750" b="0" i="0" u="none" strike="noStrike" cap="none">
              <a:solidFill>
                <a:schemeClr val="dk1"/>
              </a:solidFill>
              <a:latin typeface="Calibri"/>
              <a:ea typeface="Calibri"/>
              <a:cs typeface="Calibri"/>
              <a:sym typeface="Calibri"/>
            </a:endParaRPr>
          </a:p>
        </p:txBody>
      </p:sp>
      <p:sp>
        <p:nvSpPr>
          <p:cNvPr id="382" name="TextBox 381"/>
          <p:cNvSpPr txBox="1"/>
          <p:nvPr/>
        </p:nvSpPr>
        <p:spPr>
          <a:xfrm>
            <a:off x="640080" y="6419088"/>
            <a:ext cx="10972800" cy="320040"/>
          </a:xfrm>
          <a:prstGeom prst="rect">
            <a:avLst/>
          </a:prstGeom>
          <a:noFill/>
        </p:spPr>
        <p:txBody>
          <a:bodyPr wrap="square">
            <a:spAutoFit/>
          </a:bodyPr>
          <a:lstStyle/>
          <a:p>
            <a:r>
              <a:rPr sz="1100">
                <a:solidFill>
                  <a:srgbClr val="5A6172"/>
                </a:solidFill>
                <a:latin typeface="Cambria"/>
              </a:rPr>
              <a:t>Source: RKCL Trustees, June 2026. The children’s library expansion was funded by grant and private donation (RKCL audited financial statements 2023).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8">
          <a:extLst>
            <a:ext uri="{FF2B5EF4-FFF2-40B4-BE49-F238E27FC236}">
              <a16:creationId xmlns:a16="http://schemas.microsoft.com/office/drawing/2014/main" id="{ABE3D3D0-9BD4-7EE0-F51B-A6E383E1B983}"/>
            </a:ext>
          </a:extLst>
        </p:cNvPr>
        <p:cNvGrpSpPr/>
        <p:nvPr/>
      </p:nvGrpSpPr>
      <p:grpSpPr>
        <a:xfrm>
          <a:off x="0" y="0"/>
          <a:ext cx="0" cy="0"/>
          <a:chOff x="0" y="0"/>
          <a:chExt cx="0" cy="0"/>
        </a:xfrm>
      </p:grpSpPr>
      <p:sp>
        <p:nvSpPr>
          <p:cNvPr id="349" name="Google Shape;349;p21">
            <a:extLst>
              <a:ext uri="{FF2B5EF4-FFF2-40B4-BE49-F238E27FC236}">
                <a16:creationId xmlns:a16="http://schemas.microsoft.com/office/drawing/2014/main" id="{C521DC98-24D0-68BF-6981-EE1EA27027A3}"/>
              </a:ext>
            </a:extLst>
          </p:cNvPr>
          <p:cNvSpPr/>
          <p:nvPr/>
        </p:nvSpPr>
        <p:spPr>
          <a:xfrm>
            <a:off x="640080" y="731520"/>
            <a:ext cx="1088136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Program Growth, 2017–2025</a:t>
            </a:r>
            <a:endParaRPr sz="2700" b="0" i="0" u="none" strike="noStrike" cap="none">
              <a:solidFill>
                <a:schemeClr val="dk1"/>
              </a:solidFill>
              <a:latin typeface="Calibri"/>
              <a:ea typeface="Calibri"/>
              <a:cs typeface="Calibri"/>
              <a:sym typeface="Calibri"/>
            </a:endParaRPr>
          </a:p>
        </p:txBody>
      </p:sp>
      <p:graphicFrame>
        <p:nvGraphicFramePr>
          <p:cNvPr id="350" name="Google Shape;350;p21">
            <a:extLst>
              <a:ext uri="{FF2B5EF4-FFF2-40B4-BE49-F238E27FC236}">
                <a16:creationId xmlns:a16="http://schemas.microsoft.com/office/drawing/2014/main" id="{E8C78A58-4B55-0D18-1C08-CCBC8AA7C66E}"/>
              </a:ext>
            </a:extLst>
          </p:cNvPr>
          <p:cNvGraphicFramePr/>
          <p:nvPr/>
        </p:nvGraphicFramePr>
        <p:xfrm>
          <a:off x="640080" y="1938020"/>
          <a:ext cx="10553150" cy="2689900"/>
        </p:xfrm>
        <a:graphic>
          <a:graphicData uri="http://schemas.openxmlformats.org/drawingml/2006/table">
            <a:tbl>
              <a:tblPr>
                <a:noFill/>
                <a:tableStyleId>{08E8BE59-C026-43F2-B8DF-AEE6908A0065}</a:tableStyleId>
              </a:tblPr>
              <a:tblGrid>
                <a:gridCol w="1006275">
                  <a:extLst>
                    <a:ext uri="{9D8B030D-6E8A-4147-A177-3AD203B41FA5}">
                      <a16:colId xmlns:a16="http://schemas.microsoft.com/office/drawing/2014/main" val="20000"/>
                    </a:ext>
                  </a:extLst>
                </a:gridCol>
                <a:gridCol w="869025">
                  <a:extLst>
                    <a:ext uri="{9D8B030D-6E8A-4147-A177-3AD203B41FA5}">
                      <a16:colId xmlns:a16="http://schemas.microsoft.com/office/drawing/2014/main" val="20001"/>
                    </a:ext>
                  </a:extLst>
                </a:gridCol>
                <a:gridCol w="945225">
                  <a:extLst>
                    <a:ext uri="{9D8B030D-6E8A-4147-A177-3AD203B41FA5}">
                      <a16:colId xmlns:a16="http://schemas.microsoft.com/office/drawing/2014/main" val="20002"/>
                    </a:ext>
                  </a:extLst>
                </a:gridCol>
                <a:gridCol w="856325">
                  <a:extLst>
                    <a:ext uri="{9D8B030D-6E8A-4147-A177-3AD203B41FA5}">
                      <a16:colId xmlns:a16="http://schemas.microsoft.com/office/drawing/2014/main" val="20003"/>
                    </a:ext>
                  </a:extLst>
                </a:gridCol>
                <a:gridCol w="869025">
                  <a:extLst>
                    <a:ext uri="{9D8B030D-6E8A-4147-A177-3AD203B41FA5}">
                      <a16:colId xmlns:a16="http://schemas.microsoft.com/office/drawing/2014/main" val="20004"/>
                    </a:ext>
                  </a:extLst>
                </a:gridCol>
                <a:gridCol w="919825">
                  <a:extLst>
                    <a:ext uri="{9D8B030D-6E8A-4147-A177-3AD203B41FA5}">
                      <a16:colId xmlns:a16="http://schemas.microsoft.com/office/drawing/2014/main" val="20005"/>
                    </a:ext>
                  </a:extLst>
                </a:gridCol>
                <a:gridCol w="843625">
                  <a:extLst>
                    <a:ext uri="{9D8B030D-6E8A-4147-A177-3AD203B41FA5}">
                      <a16:colId xmlns:a16="http://schemas.microsoft.com/office/drawing/2014/main" val="20006"/>
                    </a:ext>
                  </a:extLst>
                </a:gridCol>
                <a:gridCol w="830925">
                  <a:extLst>
                    <a:ext uri="{9D8B030D-6E8A-4147-A177-3AD203B41FA5}">
                      <a16:colId xmlns:a16="http://schemas.microsoft.com/office/drawing/2014/main" val="20007"/>
                    </a:ext>
                  </a:extLst>
                </a:gridCol>
                <a:gridCol w="907125">
                  <a:extLst>
                    <a:ext uri="{9D8B030D-6E8A-4147-A177-3AD203B41FA5}">
                      <a16:colId xmlns:a16="http://schemas.microsoft.com/office/drawing/2014/main" val="20008"/>
                    </a:ext>
                  </a:extLst>
                </a:gridCol>
                <a:gridCol w="1034125">
                  <a:extLst>
                    <a:ext uri="{9D8B030D-6E8A-4147-A177-3AD203B41FA5}">
                      <a16:colId xmlns:a16="http://schemas.microsoft.com/office/drawing/2014/main" val="20009"/>
                    </a:ext>
                  </a:extLst>
                </a:gridCol>
                <a:gridCol w="1471650">
                  <a:extLst>
                    <a:ext uri="{9D8B030D-6E8A-4147-A177-3AD203B41FA5}">
                      <a16:colId xmlns:a16="http://schemas.microsoft.com/office/drawing/2014/main" val="20010"/>
                    </a:ext>
                  </a:extLst>
                </a:gridCol>
              </a:tblGrid>
              <a:tr h="672475">
                <a:tc>
                  <a:txBody>
                    <a:bodyPr/>
                    <a:lstStyle/>
                    <a:p>
                      <a:pPr marL="0" marR="0" lvl="0" indent="0" algn="l" rtl="0">
                        <a:spcBef>
                          <a:spcPts val="0"/>
                        </a:spcBef>
                        <a:spcAft>
                          <a:spcPts val="0"/>
                        </a:spcAft>
                        <a:buClr>
                          <a:schemeClr val="dk1"/>
                        </a:buClr>
                        <a:buSzPts val="1050"/>
                        <a:buFont typeface="Calibri"/>
                        <a:buNone/>
                      </a:pPr>
                      <a:endParaRPr sz="1800" u="none" strike="noStrike" cap="none" dirty="0">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2017</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dirty="0">
                          <a:solidFill>
                            <a:srgbClr val="FFFFFF"/>
                          </a:solidFill>
                          <a:latin typeface="Calibri"/>
                          <a:ea typeface="Calibri"/>
                          <a:cs typeface="Calibri"/>
                          <a:sym typeface="Calibri"/>
                        </a:rPr>
                        <a:t>2018</a:t>
                      </a:r>
                      <a:endParaRPr sz="1800" u="none" strike="noStrike" cap="none" dirty="0">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2019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2022</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2025</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050"/>
                        <a:buFont typeface="Calibri"/>
                        <a:buNone/>
                      </a:pPr>
                      <a:r>
                        <a:rPr lang="en-US" sz="1800" b="1" u="none" strike="noStrike" cap="none">
                          <a:solidFill>
                            <a:srgbClr val="FFFFFF"/>
                          </a:solidFill>
                          <a:latin typeface="Calibri"/>
                          <a:ea typeface="Calibri"/>
                          <a:cs typeface="Calibri"/>
                          <a:sym typeface="Calibri"/>
                        </a:rPr>
                        <a:t>% Change</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extLst>
                  <a:ext uri="{0D108BD9-81ED-4DB2-BD59-A6C34878D82A}">
                    <a16:rowId xmlns:a16="http://schemas.microsoft.com/office/drawing/2014/main" val="10000"/>
                  </a:ext>
                </a:extLst>
              </a:tr>
              <a:tr h="672475">
                <a:tc>
                  <a:txBody>
                    <a:bodyPr/>
                    <a:lstStyle/>
                    <a:p>
                      <a:pPr marL="0" marR="0" lvl="0" indent="0" algn="l"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Adult</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99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149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149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69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65</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79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170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184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+85.9%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1"/>
                  </a:ext>
                </a:extLst>
              </a:tr>
              <a:tr h="672475">
                <a:tc>
                  <a:txBody>
                    <a:bodyPr/>
                    <a:lstStyle/>
                    <a:p>
                      <a:pPr marL="0" marR="0" lvl="0" indent="0" algn="l"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Youth</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221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344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344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91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158</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200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274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317</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+43.4%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672475">
                <a:tc>
                  <a:txBody>
                    <a:bodyPr/>
                    <a:lstStyle/>
                    <a:p>
                      <a:pPr marL="0" marR="0" lvl="0" indent="0" algn="l" rtl="0">
                        <a:spcBef>
                          <a:spcPts val="0"/>
                        </a:spcBef>
                        <a:spcAft>
                          <a:spcPts val="0"/>
                        </a:spcAft>
                        <a:buClr>
                          <a:srgbClr val="1B2A4A"/>
                        </a:buClr>
                        <a:buSzPts val="1150"/>
                        <a:buFont typeface="Calibri"/>
                        <a:buNone/>
                      </a:pPr>
                      <a:r>
                        <a:rPr lang="en-US" sz="1800" b="1" u="none" strike="noStrike" cap="none">
                          <a:solidFill>
                            <a:srgbClr val="1B2A4A"/>
                          </a:solidFill>
                          <a:latin typeface="Calibri"/>
                          <a:ea typeface="Calibri"/>
                          <a:cs typeface="Calibri"/>
                          <a:sym typeface="Calibri"/>
                        </a:rPr>
                        <a:t>Total</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320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493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493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160</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223</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279</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444</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u="none" strike="noStrike" cap="none">
                          <a:solidFill>
                            <a:srgbClr val="1B2A4A"/>
                          </a:solidFill>
                          <a:latin typeface="Calibri"/>
                          <a:ea typeface="Calibri"/>
                          <a:cs typeface="Calibri"/>
                          <a:sym typeface="Calibri"/>
                        </a:rPr>
                        <a:t>501</a:t>
                      </a:r>
                      <a:endParaRPr sz="1800" u="none" strike="noStrike" cap="none">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ctr" rtl="0">
                        <a:spcBef>
                          <a:spcPts val="0"/>
                        </a:spcBef>
                        <a:spcAft>
                          <a:spcPts val="0"/>
                        </a:spcAft>
                        <a:buClr>
                          <a:srgbClr val="1B2A4A"/>
                        </a:buClr>
                        <a:buSzPts val="1150"/>
                        <a:buFont typeface="Calibri"/>
                        <a:buNone/>
                      </a:pPr>
                      <a:r>
                        <a:rPr lang="en-US" sz="1800" b="1" u="none" strike="noStrike" cap="none" dirty="0">
                          <a:solidFill>
                            <a:srgbClr val="1B2A4A"/>
                          </a:solidFill>
                          <a:latin typeface="Calibri"/>
                          <a:ea typeface="Calibri"/>
                          <a:cs typeface="Calibri"/>
                          <a:sym typeface="Calibri"/>
                        </a:rPr>
                        <a:t>+56.6%</a:t>
                      </a:r>
                      <a:endParaRPr sz="1800" u="none" strike="noStrike" cap="none" dirty="0">
                        <a:latin typeface="Calibri"/>
                        <a:ea typeface="Calibri"/>
                        <a:cs typeface="Calibri"/>
                        <a:sym typeface="Calibri"/>
                      </a:endParaRPr>
                    </a:p>
                  </a:txBody>
                  <a:tcPr marL="50800" marR="508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extLst>
                  <a:ext uri="{0D108BD9-81ED-4DB2-BD59-A6C34878D82A}">
                    <a16:rowId xmlns:a16="http://schemas.microsoft.com/office/drawing/2014/main" val="10003"/>
                  </a:ext>
                </a:extLst>
              </a:tr>
            </a:tbl>
          </a:graphicData>
        </a:graphic>
      </p:graphicFrame>
      <p:sp>
        <p:nvSpPr>
          <p:cNvPr id="351" name="TextBox 350">
            <a:extLst>
              <a:ext uri="{FF2B5EF4-FFF2-40B4-BE49-F238E27FC236}">
                <a16:creationId xmlns:a16="http://schemas.microsoft.com/office/drawing/2014/main" id="{5375E6F1-A8DA-96F0-0B29-A2BE96392A2F}"/>
              </a:ext>
            </a:extLst>
          </p:cNvPr>
          <p:cNvSpPr txBox="1"/>
          <p:nvPr/>
        </p:nvSpPr>
        <p:spPr>
          <a:xfrm>
            <a:off x="640080" y="6355080"/>
            <a:ext cx="10972800" cy="261610"/>
          </a:xfrm>
          <a:prstGeom prst="rect">
            <a:avLst/>
          </a:prstGeom>
          <a:noFill/>
        </p:spPr>
        <p:txBody>
          <a:bodyPr wrap="square">
            <a:spAutoFit/>
          </a:bodyPr>
          <a:lstStyle/>
          <a:p>
            <a:r>
              <a:rPr sz="1100" dirty="0">
                <a:solidFill>
                  <a:srgbClr val="5A6172"/>
                </a:solidFill>
                <a:latin typeface="Cambria"/>
              </a:rPr>
              <a:t>Source: </a:t>
            </a:r>
            <a:r>
              <a:rPr lang="en-US" sz="1100" dirty="0">
                <a:solidFill>
                  <a:srgbClr val="5A6172"/>
                </a:solidFill>
                <a:latin typeface="Cambria"/>
              </a:rPr>
              <a:t>RKCL Trustees, June 2026.</a:t>
            </a:r>
            <a:endParaRPr sz="1100" dirty="0">
              <a:solidFill>
                <a:srgbClr val="5A6172"/>
              </a:solidFill>
              <a:latin typeface="Cambria"/>
            </a:endParaRPr>
          </a:p>
        </p:txBody>
      </p:sp>
    </p:spTree>
    <p:extLst>
      <p:ext uri="{BB962C8B-B14F-4D97-AF65-F5344CB8AC3E}">
        <p14:creationId xmlns:p14="http://schemas.microsoft.com/office/powerpoint/2010/main" val="3038302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
          <a:extLst>
            <a:ext uri="{FF2B5EF4-FFF2-40B4-BE49-F238E27FC236}">
              <a16:creationId xmlns:a16="http://schemas.microsoft.com/office/drawing/2014/main" id="{A60391D0-261E-C523-B921-BC2431C02AFE}"/>
            </a:ext>
          </a:extLst>
        </p:cNvPr>
        <p:cNvGrpSpPr/>
        <p:nvPr/>
      </p:nvGrpSpPr>
      <p:grpSpPr>
        <a:xfrm>
          <a:off x="0" y="0"/>
          <a:ext cx="0" cy="0"/>
          <a:chOff x="0" y="0"/>
          <a:chExt cx="0" cy="0"/>
        </a:xfrm>
      </p:grpSpPr>
      <p:sp>
        <p:nvSpPr>
          <p:cNvPr id="52" name="Google Shape;52;p5">
            <a:extLst>
              <a:ext uri="{FF2B5EF4-FFF2-40B4-BE49-F238E27FC236}">
                <a16:creationId xmlns:a16="http://schemas.microsoft.com/office/drawing/2014/main" id="{FDCB0642-30DB-5D1D-5BDC-D701FC720822}"/>
              </a:ext>
            </a:extLst>
          </p:cNvPr>
          <p:cNvSpPr/>
          <p:nvPr/>
        </p:nvSpPr>
        <p:spPr>
          <a:xfrm>
            <a:off x="640075" y="1534573"/>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a:extLst>
              <a:ext uri="{FF2B5EF4-FFF2-40B4-BE49-F238E27FC236}">
                <a16:creationId xmlns:a16="http://schemas.microsoft.com/office/drawing/2014/main" id="{AA695715-85EB-D3D0-DCF6-65569A8CD8DF}"/>
              </a:ext>
            </a:extLst>
          </p:cNvPr>
          <p:cNvSpPr/>
          <p:nvPr/>
        </p:nvSpPr>
        <p:spPr>
          <a:xfrm>
            <a:off x="1636726"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 name="Google Shape;54;p5" descr="preencoded.png">
            <a:extLst>
              <a:ext uri="{FF2B5EF4-FFF2-40B4-BE49-F238E27FC236}">
                <a16:creationId xmlns:a16="http://schemas.microsoft.com/office/drawing/2014/main" id="{FF4C9088-54A5-F706-27B3-B57791633CB5}"/>
              </a:ext>
            </a:extLst>
          </p:cNvPr>
          <p:cNvPicPr preferRelativeResize="0"/>
          <p:nvPr/>
        </p:nvPicPr>
        <p:blipFill rotWithShape="1">
          <a:blip r:embed="rId2">
            <a:alphaModFix/>
          </a:blip>
          <a:srcRect/>
          <a:stretch/>
        </p:blipFill>
        <p:spPr>
          <a:xfrm>
            <a:off x="1719911" y="1885750"/>
            <a:ext cx="473659" cy="473659"/>
          </a:xfrm>
          <a:prstGeom prst="rect">
            <a:avLst/>
          </a:prstGeom>
          <a:noFill/>
          <a:ln>
            <a:noFill/>
          </a:ln>
        </p:spPr>
      </p:pic>
      <p:sp>
        <p:nvSpPr>
          <p:cNvPr id="55" name="Google Shape;55;p5">
            <a:extLst>
              <a:ext uri="{FF2B5EF4-FFF2-40B4-BE49-F238E27FC236}">
                <a16:creationId xmlns:a16="http://schemas.microsoft.com/office/drawing/2014/main" id="{FFD663C4-FD06-4785-71A1-6390AC7AD9CC}"/>
              </a:ext>
            </a:extLst>
          </p:cNvPr>
          <p:cNvSpPr/>
          <p:nvPr/>
        </p:nvSpPr>
        <p:spPr>
          <a:xfrm>
            <a:off x="640030"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16,537</a:t>
            </a:r>
            <a:endParaRPr sz="3000" b="0" i="0" u="none" strike="noStrike" cap="none">
              <a:solidFill>
                <a:schemeClr val="dk1"/>
              </a:solidFill>
              <a:latin typeface="Calibri"/>
              <a:ea typeface="Calibri"/>
              <a:cs typeface="Calibri"/>
              <a:sym typeface="Calibri"/>
            </a:endParaRPr>
          </a:p>
        </p:txBody>
      </p:sp>
      <p:sp>
        <p:nvSpPr>
          <p:cNvPr id="56" name="Google Shape;56;p5">
            <a:extLst>
              <a:ext uri="{FF2B5EF4-FFF2-40B4-BE49-F238E27FC236}">
                <a16:creationId xmlns:a16="http://schemas.microsoft.com/office/drawing/2014/main" id="{7BB68B21-C70E-9A50-8EA0-49ECC824136A}"/>
              </a:ext>
            </a:extLst>
          </p:cNvPr>
          <p:cNvSpPr/>
          <p:nvPr/>
        </p:nvSpPr>
        <p:spPr>
          <a:xfrm>
            <a:off x="8046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Physical items borrowed by Bethel residents in 2020</a:t>
            </a:r>
            <a:endParaRPr sz="1600" b="0" i="0" u="none" strike="noStrike" cap="none" dirty="0">
              <a:solidFill>
                <a:schemeClr val="dk1"/>
              </a:solidFill>
              <a:latin typeface="Calibri"/>
              <a:ea typeface="Calibri"/>
              <a:cs typeface="Calibri"/>
              <a:sym typeface="Calibri"/>
            </a:endParaRPr>
          </a:p>
        </p:txBody>
      </p:sp>
      <p:sp>
        <p:nvSpPr>
          <p:cNvPr id="57" name="Google Shape;57;p5">
            <a:extLst>
              <a:ext uri="{FF2B5EF4-FFF2-40B4-BE49-F238E27FC236}">
                <a16:creationId xmlns:a16="http://schemas.microsoft.com/office/drawing/2014/main" id="{3B85966F-CEBA-47A8-A4B2-6CB5C72933AC}"/>
              </a:ext>
            </a:extLst>
          </p:cNvPr>
          <p:cNvSpPr/>
          <p:nvPr/>
        </p:nvSpPr>
        <p:spPr>
          <a:xfrm>
            <a:off x="3438150" y="1534549"/>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a:extLst>
              <a:ext uri="{FF2B5EF4-FFF2-40B4-BE49-F238E27FC236}">
                <a16:creationId xmlns:a16="http://schemas.microsoft.com/office/drawing/2014/main" id="{981E5AB0-D86C-D778-9CE7-87A35B311E16}"/>
              </a:ext>
            </a:extLst>
          </p:cNvPr>
          <p:cNvSpPr/>
          <p:nvPr/>
        </p:nvSpPr>
        <p:spPr>
          <a:xfrm>
            <a:off x="4434728"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5" descr="preencoded.png">
            <a:extLst>
              <a:ext uri="{FF2B5EF4-FFF2-40B4-BE49-F238E27FC236}">
                <a16:creationId xmlns:a16="http://schemas.microsoft.com/office/drawing/2014/main" id="{C6A72379-BCD2-B8F8-76C2-3660E4E24BF0}"/>
              </a:ext>
            </a:extLst>
          </p:cNvPr>
          <p:cNvPicPr preferRelativeResize="0"/>
          <p:nvPr/>
        </p:nvPicPr>
        <p:blipFill rotWithShape="1">
          <a:blip r:embed="rId3">
            <a:alphaModFix/>
          </a:blip>
          <a:srcRect/>
          <a:stretch/>
        </p:blipFill>
        <p:spPr>
          <a:xfrm>
            <a:off x="4518013" y="1885750"/>
            <a:ext cx="473659" cy="473659"/>
          </a:xfrm>
          <a:prstGeom prst="rect">
            <a:avLst/>
          </a:prstGeom>
          <a:noFill/>
          <a:ln>
            <a:noFill/>
          </a:ln>
        </p:spPr>
      </p:pic>
      <p:sp>
        <p:nvSpPr>
          <p:cNvPr id="60" name="Google Shape;60;p5">
            <a:extLst>
              <a:ext uri="{FF2B5EF4-FFF2-40B4-BE49-F238E27FC236}">
                <a16:creationId xmlns:a16="http://schemas.microsoft.com/office/drawing/2014/main" id="{BF748C87-035E-A807-BB9D-1562C4D4C62F}"/>
              </a:ext>
            </a:extLst>
          </p:cNvPr>
          <p:cNvSpPr/>
          <p:nvPr/>
        </p:nvSpPr>
        <p:spPr>
          <a:xfrm>
            <a:off x="3438069"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11,651</a:t>
            </a:r>
            <a:endParaRPr sz="3000" b="0" i="0" u="none" strike="noStrike" cap="none">
              <a:solidFill>
                <a:schemeClr val="dk1"/>
              </a:solidFill>
              <a:latin typeface="Calibri"/>
              <a:ea typeface="Calibri"/>
              <a:cs typeface="Calibri"/>
              <a:sym typeface="Calibri"/>
            </a:endParaRPr>
          </a:p>
        </p:txBody>
      </p:sp>
      <p:sp>
        <p:nvSpPr>
          <p:cNvPr id="61" name="Google Shape;61;p5">
            <a:extLst>
              <a:ext uri="{FF2B5EF4-FFF2-40B4-BE49-F238E27FC236}">
                <a16:creationId xmlns:a16="http://schemas.microsoft.com/office/drawing/2014/main" id="{0DF8B03A-546E-8B89-60E0-E071677638A9}"/>
              </a:ext>
            </a:extLst>
          </p:cNvPr>
          <p:cNvSpPr/>
          <p:nvPr/>
        </p:nvSpPr>
        <p:spPr>
          <a:xfrm>
            <a:off x="3602725" y="3264400"/>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E-books borrowed by the same residents in the same year</a:t>
            </a:r>
            <a:endParaRPr sz="1600" b="0" i="0" u="none" strike="noStrike" cap="none" dirty="0">
              <a:solidFill>
                <a:schemeClr val="dk1"/>
              </a:solidFill>
              <a:latin typeface="Calibri"/>
              <a:ea typeface="Calibri"/>
              <a:cs typeface="Calibri"/>
              <a:sym typeface="Calibri"/>
            </a:endParaRPr>
          </a:p>
        </p:txBody>
      </p:sp>
      <p:sp>
        <p:nvSpPr>
          <p:cNvPr id="62" name="Google Shape;62;p5">
            <a:extLst>
              <a:ext uri="{FF2B5EF4-FFF2-40B4-BE49-F238E27FC236}">
                <a16:creationId xmlns:a16="http://schemas.microsoft.com/office/drawing/2014/main" id="{7B4200DB-6D53-0E4B-8BA2-D772E8E50839}"/>
              </a:ext>
            </a:extLst>
          </p:cNvPr>
          <p:cNvSpPr/>
          <p:nvPr/>
        </p:nvSpPr>
        <p:spPr>
          <a:xfrm>
            <a:off x="6236200"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a:extLst>
              <a:ext uri="{FF2B5EF4-FFF2-40B4-BE49-F238E27FC236}">
                <a16:creationId xmlns:a16="http://schemas.microsoft.com/office/drawing/2014/main" id="{560DD3A4-C3DF-60CF-600D-49EB03CD3269}"/>
              </a:ext>
            </a:extLst>
          </p:cNvPr>
          <p:cNvSpPr/>
          <p:nvPr/>
        </p:nvSpPr>
        <p:spPr>
          <a:xfrm>
            <a:off x="7232879" y="1802540"/>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Google Shape;64;p5" descr="preencoded.png">
            <a:extLst>
              <a:ext uri="{FF2B5EF4-FFF2-40B4-BE49-F238E27FC236}">
                <a16:creationId xmlns:a16="http://schemas.microsoft.com/office/drawing/2014/main" id="{EC16FB46-9398-A2CD-BABB-BF5935966293}"/>
              </a:ext>
            </a:extLst>
          </p:cNvPr>
          <p:cNvPicPr preferRelativeResize="0"/>
          <p:nvPr/>
        </p:nvPicPr>
        <p:blipFill rotWithShape="1">
          <a:blip r:embed="rId4">
            <a:alphaModFix/>
          </a:blip>
          <a:srcRect/>
          <a:stretch/>
        </p:blipFill>
        <p:spPr>
          <a:xfrm>
            <a:off x="7316077" y="1885825"/>
            <a:ext cx="473659" cy="473659"/>
          </a:xfrm>
          <a:prstGeom prst="rect">
            <a:avLst/>
          </a:prstGeom>
          <a:noFill/>
          <a:ln>
            <a:noFill/>
          </a:ln>
        </p:spPr>
      </p:pic>
      <p:sp>
        <p:nvSpPr>
          <p:cNvPr id="65" name="Google Shape;65;p5">
            <a:extLst>
              <a:ext uri="{FF2B5EF4-FFF2-40B4-BE49-F238E27FC236}">
                <a16:creationId xmlns:a16="http://schemas.microsoft.com/office/drawing/2014/main" id="{BDA7A018-8D55-53FC-C311-5CF3A8400608}"/>
              </a:ext>
            </a:extLst>
          </p:cNvPr>
          <p:cNvSpPr/>
          <p:nvPr/>
        </p:nvSpPr>
        <p:spPr>
          <a:xfrm>
            <a:off x="6236146"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11.1</a:t>
            </a:r>
            <a:endParaRPr sz="3000" b="0" i="0" u="none" strike="noStrike" cap="none">
              <a:solidFill>
                <a:schemeClr val="dk1"/>
              </a:solidFill>
              <a:latin typeface="Calibri"/>
              <a:ea typeface="Calibri"/>
              <a:cs typeface="Calibri"/>
              <a:sym typeface="Calibri"/>
            </a:endParaRPr>
          </a:p>
        </p:txBody>
      </p:sp>
      <p:sp>
        <p:nvSpPr>
          <p:cNvPr id="66" name="Google Shape;66;p5">
            <a:extLst>
              <a:ext uri="{FF2B5EF4-FFF2-40B4-BE49-F238E27FC236}">
                <a16:creationId xmlns:a16="http://schemas.microsoft.com/office/drawing/2014/main" id="{5B7CA3DE-554D-5C79-1D0F-FDD17CA1209A}"/>
              </a:ext>
            </a:extLst>
          </p:cNvPr>
          <p:cNvSpPr/>
          <p:nvPr/>
        </p:nvSpPr>
        <p:spPr>
          <a:xfrm>
            <a:off x="6400800" y="3217323"/>
            <a:ext cx="2304300" cy="732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Items circulated per resident served in 2025, ahead of Radnor and Haverford</a:t>
            </a:r>
            <a:endParaRPr sz="1600" b="0" i="0" u="none" strike="noStrike" cap="none">
              <a:solidFill>
                <a:schemeClr val="dk1"/>
              </a:solidFill>
              <a:latin typeface="Calibri"/>
              <a:ea typeface="Calibri"/>
              <a:cs typeface="Calibri"/>
              <a:sym typeface="Calibri"/>
            </a:endParaRPr>
          </a:p>
        </p:txBody>
      </p:sp>
      <p:sp>
        <p:nvSpPr>
          <p:cNvPr id="67" name="Google Shape;67;p5">
            <a:extLst>
              <a:ext uri="{FF2B5EF4-FFF2-40B4-BE49-F238E27FC236}">
                <a16:creationId xmlns:a16="http://schemas.microsoft.com/office/drawing/2014/main" id="{8579E2E1-08A5-A6CD-291F-88000C68129A}"/>
              </a:ext>
            </a:extLst>
          </p:cNvPr>
          <p:cNvSpPr/>
          <p:nvPr/>
        </p:nvSpPr>
        <p:spPr>
          <a:xfrm>
            <a:off x="9034275"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a:extLst>
              <a:ext uri="{FF2B5EF4-FFF2-40B4-BE49-F238E27FC236}">
                <a16:creationId xmlns:a16="http://schemas.microsoft.com/office/drawing/2014/main" id="{420BB7C8-07E7-0C81-5E80-B40E8809CB5C}"/>
              </a:ext>
            </a:extLst>
          </p:cNvPr>
          <p:cNvSpPr/>
          <p:nvPr/>
        </p:nvSpPr>
        <p:spPr>
          <a:xfrm>
            <a:off x="10030868" y="1802615"/>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5" descr="preencoded.png">
            <a:extLst>
              <a:ext uri="{FF2B5EF4-FFF2-40B4-BE49-F238E27FC236}">
                <a16:creationId xmlns:a16="http://schemas.microsoft.com/office/drawing/2014/main" id="{867D5B7A-93AE-3A8D-F531-B3BD4A3AF383}"/>
              </a:ext>
            </a:extLst>
          </p:cNvPr>
          <p:cNvPicPr preferRelativeResize="0"/>
          <p:nvPr/>
        </p:nvPicPr>
        <p:blipFill rotWithShape="1">
          <a:blip r:embed="rId5">
            <a:alphaModFix/>
          </a:blip>
          <a:srcRect/>
          <a:stretch/>
        </p:blipFill>
        <p:spPr>
          <a:xfrm>
            <a:off x="10114128" y="1885750"/>
            <a:ext cx="473659" cy="473659"/>
          </a:xfrm>
          <a:prstGeom prst="rect">
            <a:avLst/>
          </a:prstGeom>
          <a:noFill/>
          <a:ln>
            <a:noFill/>
          </a:ln>
        </p:spPr>
      </p:pic>
      <p:sp>
        <p:nvSpPr>
          <p:cNvPr id="70" name="Google Shape;70;p5">
            <a:extLst>
              <a:ext uri="{FF2B5EF4-FFF2-40B4-BE49-F238E27FC236}">
                <a16:creationId xmlns:a16="http://schemas.microsoft.com/office/drawing/2014/main" id="{8615688B-13E9-0A6F-F553-ED9C96C642B6}"/>
              </a:ext>
            </a:extLst>
          </p:cNvPr>
          <p:cNvSpPr/>
          <p:nvPr/>
        </p:nvSpPr>
        <p:spPr>
          <a:xfrm>
            <a:off x="9034247"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2.95M</a:t>
            </a:r>
            <a:endParaRPr sz="3000" b="0" i="0" u="none" strike="noStrike" cap="none">
              <a:solidFill>
                <a:schemeClr val="dk1"/>
              </a:solidFill>
              <a:latin typeface="Calibri"/>
              <a:ea typeface="Calibri"/>
              <a:cs typeface="Calibri"/>
              <a:sym typeface="Calibri"/>
            </a:endParaRPr>
          </a:p>
        </p:txBody>
      </p:sp>
      <p:sp>
        <p:nvSpPr>
          <p:cNvPr id="71" name="Google Shape;71;p5">
            <a:extLst>
              <a:ext uri="{FF2B5EF4-FFF2-40B4-BE49-F238E27FC236}">
                <a16:creationId xmlns:a16="http://schemas.microsoft.com/office/drawing/2014/main" id="{9F5788D2-8A61-97F3-3E3D-AF3C156F417E}"/>
              </a:ext>
            </a:extLst>
          </p:cNvPr>
          <p:cNvSpPr/>
          <p:nvPr/>
        </p:nvSpPr>
        <p:spPr>
          <a:xfrm>
            <a:off x="91988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Items circulated countywide in 2025, about 8,090 a day</a:t>
            </a:r>
            <a:endParaRPr sz="1600" b="0" i="0" u="none" strike="noStrike" cap="none">
              <a:solidFill>
                <a:schemeClr val="dk1"/>
              </a:solidFill>
              <a:latin typeface="Calibri"/>
              <a:ea typeface="Calibri"/>
              <a:cs typeface="Calibri"/>
              <a:sym typeface="Calibri"/>
            </a:endParaRPr>
          </a:p>
        </p:txBody>
      </p:sp>
      <p:sp>
        <p:nvSpPr>
          <p:cNvPr id="72" name="Google Shape;72;p5">
            <a:extLst>
              <a:ext uri="{FF2B5EF4-FFF2-40B4-BE49-F238E27FC236}">
                <a16:creationId xmlns:a16="http://schemas.microsoft.com/office/drawing/2014/main" id="{0ADB9890-487D-50D8-00D2-7603D05181BB}"/>
              </a:ext>
            </a:extLst>
          </p:cNvPr>
          <p:cNvSpPr/>
          <p:nvPr/>
        </p:nvSpPr>
        <p:spPr>
          <a:xfrm>
            <a:off x="640075" y="4343400"/>
            <a:ext cx="10908900" cy="1699800"/>
          </a:xfrm>
          <a:prstGeom prst="roundRect">
            <a:avLst>
              <a:gd name="adj" fmla="val 4516"/>
            </a:avLst>
          </a:prstGeom>
          <a:solidFill>
            <a:srgbClr val="1B2A4A"/>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a:extLst>
              <a:ext uri="{FF2B5EF4-FFF2-40B4-BE49-F238E27FC236}">
                <a16:creationId xmlns:a16="http://schemas.microsoft.com/office/drawing/2014/main" id="{93F9E64C-A803-338B-FE78-733A3C328430}"/>
              </a:ext>
            </a:extLst>
          </p:cNvPr>
          <p:cNvSpPr/>
          <p:nvPr/>
        </p:nvSpPr>
        <p:spPr>
          <a:xfrm>
            <a:off x="914400" y="4771932"/>
            <a:ext cx="822900" cy="822900"/>
          </a:xfrm>
          <a:prstGeom prst="ellipse">
            <a:avLst/>
          </a:prstGeom>
          <a:solidFill>
            <a:srgbClr val="C99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 name="Google Shape;74;p5" descr="preencoded.png">
            <a:extLst>
              <a:ext uri="{FF2B5EF4-FFF2-40B4-BE49-F238E27FC236}">
                <a16:creationId xmlns:a16="http://schemas.microsoft.com/office/drawing/2014/main" id="{7EBC4C99-38C5-88A3-3237-D65B3260F2BA}"/>
              </a:ext>
            </a:extLst>
          </p:cNvPr>
          <p:cNvPicPr preferRelativeResize="0"/>
          <p:nvPr/>
        </p:nvPicPr>
        <p:blipFill rotWithShape="1">
          <a:blip r:embed="rId6">
            <a:alphaModFix/>
          </a:blip>
          <a:srcRect/>
          <a:stretch/>
        </p:blipFill>
        <p:spPr>
          <a:xfrm>
            <a:off x="1021360" y="4878880"/>
            <a:ext cx="608990" cy="608990"/>
          </a:xfrm>
          <a:prstGeom prst="rect">
            <a:avLst/>
          </a:prstGeom>
          <a:noFill/>
          <a:ln>
            <a:noFill/>
          </a:ln>
        </p:spPr>
      </p:pic>
      <p:sp>
        <p:nvSpPr>
          <p:cNvPr id="75" name="Google Shape;75;p5">
            <a:extLst>
              <a:ext uri="{FF2B5EF4-FFF2-40B4-BE49-F238E27FC236}">
                <a16:creationId xmlns:a16="http://schemas.microsoft.com/office/drawing/2014/main" id="{E9D5F2DA-B0F0-D25F-10BD-055799D1F3D2}"/>
              </a:ext>
            </a:extLst>
          </p:cNvPr>
          <p:cNvSpPr/>
          <p:nvPr/>
        </p:nvSpPr>
        <p:spPr>
          <a:xfrm>
            <a:off x="2011675" y="4557270"/>
            <a:ext cx="9235500" cy="1209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i="0" u="none" strike="noStrike" cap="none" dirty="0">
                <a:solidFill>
                  <a:srgbClr val="FFFFFF"/>
                </a:solidFill>
                <a:latin typeface="Calibri"/>
                <a:ea typeface="Calibri"/>
                <a:cs typeface="Calibri"/>
                <a:sym typeface="Calibri"/>
              </a:rPr>
              <a:t>Beyond borrowing and circulation, countywide in 2025, Delaware County Libraries recorded:</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1,509,251 visits</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120,590 public computer sessions</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105,416 reference questions.</a:t>
            </a:r>
            <a:endParaRPr lang="en-US" sz="1800" dirty="0">
              <a:solidFill>
                <a:schemeClr val="bg1"/>
              </a:solidFill>
              <a:latin typeface="Calibri"/>
              <a:ea typeface="Calibri"/>
              <a:cs typeface="Calibri"/>
              <a:sym typeface="Calibri"/>
            </a:endParaRPr>
          </a:p>
          <a:p>
            <a:pPr marL="55563" lvl="2" algn="ctr">
              <a:buClr>
                <a:srgbClr val="FFFFFF"/>
              </a:buClr>
              <a:buSzPts val="1400"/>
            </a:pPr>
            <a:r>
              <a:rPr lang="en-US" sz="1800" b="1" i="0" u="none" strike="noStrike" cap="none" dirty="0">
                <a:solidFill>
                  <a:schemeClr val="bg1"/>
                </a:solidFill>
                <a:latin typeface="Calibri"/>
                <a:ea typeface="Calibri"/>
                <a:cs typeface="Calibri"/>
                <a:sym typeface="Calibri"/>
              </a:rPr>
              <a:t>In-person use remains high</a:t>
            </a:r>
            <a:r>
              <a:rPr lang="en-US" sz="1800" i="0" u="none" strike="noStrike" cap="none" dirty="0">
                <a:solidFill>
                  <a:schemeClr val="bg1"/>
                </a:solidFill>
                <a:latin typeface="Calibri"/>
                <a:ea typeface="Calibri"/>
                <a:cs typeface="Calibri"/>
                <a:sym typeface="Calibri"/>
              </a:rPr>
              <a:t>.</a:t>
            </a:r>
          </a:p>
        </p:txBody>
      </p:sp>
      <p:sp>
        <p:nvSpPr>
          <p:cNvPr id="76" name="Google Shape;76;p5">
            <a:extLst>
              <a:ext uri="{FF2B5EF4-FFF2-40B4-BE49-F238E27FC236}">
                <a16:creationId xmlns:a16="http://schemas.microsoft.com/office/drawing/2014/main" id="{51B84BF9-7934-77D3-7E41-E3D73877BCB5}"/>
              </a:ext>
            </a:extLst>
          </p:cNvPr>
          <p:cNvSpPr/>
          <p:nvPr/>
        </p:nvSpPr>
        <p:spPr>
          <a:xfrm>
            <a:off x="640080" y="442883"/>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800"/>
              <a:buFont typeface="Cambria"/>
              <a:buNone/>
            </a:pPr>
            <a:r>
              <a:rPr lang="en-US" sz="2800" b="1" i="0" u="none" strike="noStrike" cap="none" dirty="0">
                <a:solidFill>
                  <a:srgbClr val="1B2A4A"/>
                </a:solidFill>
                <a:latin typeface="Cambria"/>
                <a:ea typeface="Cambria"/>
                <a:cs typeface="Cambria"/>
                <a:sym typeface="Cambria"/>
              </a:rPr>
              <a:t>Bethel Residents Still Borrow More Physical Items Than E-Books</a:t>
            </a:r>
            <a:endParaRPr sz="2800" b="0" i="0" u="none" strike="noStrike" cap="none" dirty="0">
              <a:solidFill>
                <a:srgbClr val="000000"/>
              </a:solidFill>
              <a:latin typeface="Calibri"/>
              <a:ea typeface="Calibri"/>
              <a:cs typeface="Calibri"/>
              <a:sym typeface="Calibri"/>
            </a:endParaRPr>
          </a:p>
        </p:txBody>
      </p:sp>
      <p:sp>
        <p:nvSpPr>
          <p:cNvPr id="77" name="TextBox 76">
            <a:extLst>
              <a:ext uri="{FF2B5EF4-FFF2-40B4-BE49-F238E27FC236}">
                <a16:creationId xmlns:a16="http://schemas.microsoft.com/office/drawing/2014/main" id="{F0FD1815-A746-0DDC-63A2-52FB634AFD98}"/>
              </a:ext>
            </a:extLst>
          </p:cNvPr>
          <p:cNvSpPr txBox="1"/>
          <p:nvPr/>
        </p:nvSpPr>
        <p:spPr>
          <a:xfrm>
            <a:off x="640080" y="6419088"/>
            <a:ext cx="10972800" cy="461665"/>
          </a:xfrm>
          <a:prstGeom prst="rect">
            <a:avLst/>
          </a:prstGeom>
          <a:noFill/>
        </p:spPr>
        <p:txBody>
          <a:bodyPr wrap="square">
            <a:spAutoFit/>
          </a:bodyPr>
          <a:lstStyle/>
          <a:p>
            <a:r>
              <a:rPr sz="1200" dirty="0">
                <a:solidFill>
                  <a:srgbClr val="5A6172"/>
                </a:solidFill>
                <a:latin typeface="Cambria"/>
              </a:rPr>
              <a:t>Sources: DCL 2025 Impact Report pp. 7, 14, 34, 36; DCL Municipal Per Capita Funding Profile 2020. </a:t>
            </a:r>
            <a:endParaRPr lang="en-US" sz="1200" dirty="0">
              <a:solidFill>
                <a:srgbClr val="5A6172"/>
              </a:solidFill>
              <a:latin typeface="Cambria"/>
            </a:endParaRPr>
          </a:p>
          <a:p>
            <a:r>
              <a:rPr sz="1200" dirty="0">
                <a:solidFill>
                  <a:srgbClr val="5A6172"/>
                </a:solidFill>
                <a:latin typeface="Cambria"/>
              </a:rPr>
              <a:t>Per-resident figures calculated from reported circulation and population served.</a:t>
            </a:r>
          </a:p>
        </p:txBody>
      </p:sp>
    </p:spTree>
    <p:extLst>
      <p:ext uri="{BB962C8B-B14F-4D97-AF65-F5344CB8AC3E}">
        <p14:creationId xmlns:p14="http://schemas.microsoft.com/office/powerpoint/2010/main" val="1055328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1">
          <a:extLst>
            <a:ext uri="{FF2B5EF4-FFF2-40B4-BE49-F238E27FC236}">
              <a16:creationId xmlns:a16="http://schemas.microsoft.com/office/drawing/2014/main" id="{98D7F19C-685B-56FA-796F-7C5C20A0F7C5}"/>
            </a:ext>
          </a:extLst>
        </p:cNvPr>
        <p:cNvGrpSpPr/>
        <p:nvPr/>
      </p:nvGrpSpPr>
      <p:grpSpPr>
        <a:xfrm>
          <a:off x="0" y="0"/>
          <a:ext cx="0" cy="0"/>
          <a:chOff x="0" y="0"/>
          <a:chExt cx="0" cy="0"/>
        </a:xfrm>
      </p:grpSpPr>
      <p:sp>
        <p:nvSpPr>
          <p:cNvPr id="312" name="Google Shape;312;p18">
            <a:extLst>
              <a:ext uri="{FF2B5EF4-FFF2-40B4-BE49-F238E27FC236}">
                <a16:creationId xmlns:a16="http://schemas.microsoft.com/office/drawing/2014/main" id="{4B7E729C-BB9F-B0F5-5BB0-59BACC8B1AED}"/>
              </a:ext>
            </a:extLst>
          </p:cNvPr>
          <p:cNvSpPr/>
          <p:nvPr/>
        </p:nvSpPr>
        <p:spPr>
          <a:xfrm>
            <a:off x="640075" y="406406"/>
            <a:ext cx="10881300" cy="983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i="0" u="none" strike="noStrike" cap="none">
                <a:solidFill>
                  <a:srgbClr val="1B2A4A"/>
                </a:solidFill>
                <a:latin typeface="Cambria"/>
                <a:ea typeface="Cambria"/>
                <a:cs typeface="Cambria"/>
                <a:sym typeface="Cambria"/>
              </a:rPr>
              <a:t>Per-Resident Funding Across the Five Municipalities</a:t>
            </a:r>
            <a:endParaRPr sz="2800" b="0" i="0" u="none" strike="noStrike" cap="none">
              <a:solidFill>
                <a:schemeClr val="dk1"/>
              </a:solidFill>
              <a:latin typeface="Calibri"/>
              <a:ea typeface="Calibri"/>
              <a:cs typeface="Calibri"/>
              <a:sym typeface="Calibri"/>
            </a:endParaRPr>
          </a:p>
        </p:txBody>
      </p:sp>
      <p:sp>
        <p:nvSpPr>
          <p:cNvPr id="313" name="Google Shape;313;p18">
            <a:extLst>
              <a:ext uri="{FF2B5EF4-FFF2-40B4-BE49-F238E27FC236}">
                <a16:creationId xmlns:a16="http://schemas.microsoft.com/office/drawing/2014/main" id="{01FE916E-385F-E71B-14F6-768331FCF95D}"/>
              </a:ext>
            </a:extLst>
          </p:cNvPr>
          <p:cNvSpPr/>
          <p:nvPr/>
        </p:nvSpPr>
        <p:spPr>
          <a:xfrm>
            <a:off x="640080" y="1478561"/>
            <a:ext cx="60350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50" b="1" i="0" u="none" strike="noStrike" cap="none" dirty="0">
                <a:solidFill>
                  <a:srgbClr val="1B2A4A"/>
                </a:solidFill>
                <a:latin typeface="Cambria"/>
                <a:ea typeface="Cambria"/>
                <a:cs typeface="Cambria"/>
                <a:sym typeface="Cambria"/>
              </a:rPr>
              <a:t>PA Recommendation</a:t>
            </a:r>
            <a:endParaRPr sz="1750" b="0" i="0" u="none" strike="noStrike" cap="none" dirty="0">
              <a:solidFill>
                <a:schemeClr val="dk1"/>
              </a:solidFill>
              <a:latin typeface="Calibri"/>
              <a:ea typeface="Calibri"/>
              <a:cs typeface="Calibri"/>
              <a:sym typeface="Calibri"/>
            </a:endParaRPr>
          </a:p>
        </p:txBody>
      </p:sp>
      <p:sp>
        <p:nvSpPr>
          <p:cNvPr id="314" name="Google Shape;314;p18">
            <a:extLst>
              <a:ext uri="{FF2B5EF4-FFF2-40B4-BE49-F238E27FC236}">
                <a16:creationId xmlns:a16="http://schemas.microsoft.com/office/drawing/2014/main" id="{08A9A86C-A53B-7D1C-53BA-A03C73627C6A}"/>
              </a:ext>
            </a:extLst>
          </p:cNvPr>
          <p:cNvSpPr/>
          <p:nvPr/>
        </p:nvSpPr>
        <p:spPr>
          <a:xfrm>
            <a:off x="640075" y="1949513"/>
            <a:ext cx="52143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50"/>
              <a:buFont typeface="Calibri"/>
              <a:buNone/>
            </a:pPr>
            <a:r>
              <a:rPr lang="en-US" sz="1450" b="0" i="0" u="none" strike="noStrike" cap="none" dirty="0">
                <a:solidFill>
                  <a:srgbClr val="1B2A4A"/>
                </a:solidFill>
                <a:latin typeface="Calibri"/>
                <a:ea typeface="Calibri"/>
                <a:cs typeface="Calibri"/>
                <a:sym typeface="Calibri"/>
              </a:rPr>
              <a:t>Pennsylvania recommends municipalities fund local libraries at about $5.00 per resident.</a:t>
            </a:r>
            <a:endParaRPr sz="1450" b="0" i="0" u="none" strike="noStrike" cap="none" dirty="0">
              <a:solidFill>
                <a:schemeClr val="dk1"/>
              </a:solidFill>
              <a:latin typeface="Calibri"/>
              <a:ea typeface="Calibri"/>
              <a:cs typeface="Calibri"/>
              <a:sym typeface="Calibri"/>
            </a:endParaRPr>
          </a:p>
        </p:txBody>
      </p:sp>
      <p:sp>
        <p:nvSpPr>
          <p:cNvPr id="315" name="Google Shape;315;p18">
            <a:extLst>
              <a:ext uri="{FF2B5EF4-FFF2-40B4-BE49-F238E27FC236}">
                <a16:creationId xmlns:a16="http://schemas.microsoft.com/office/drawing/2014/main" id="{98D7A0E6-907C-5FC9-9B04-9B474181D239}"/>
              </a:ext>
            </a:extLst>
          </p:cNvPr>
          <p:cNvSpPr/>
          <p:nvPr/>
        </p:nvSpPr>
        <p:spPr>
          <a:xfrm>
            <a:off x="640080" y="2602753"/>
            <a:ext cx="60351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Per resident, as reported by the Trustees (2024)</a:t>
            </a:r>
            <a:endParaRPr sz="1700" b="0" i="0" u="none" strike="noStrike" cap="none" dirty="0">
              <a:solidFill>
                <a:schemeClr val="dk1"/>
              </a:solidFill>
              <a:latin typeface="Calibri"/>
              <a:ea typeface="Calibri"/>
              <a:cs typeface="Calibri"/>
              <a:sym typeface="Calibri"/>
            </a:endParaRPr>
          </a:p>
        </p:txBody>
      </p:sp>
      <p:graphicFrame>
        <p:nvGraphicFramePr>
          <p:cNvPr id="316" name="Google Shape;316;p18">
            <a:extLst>
              <a:ext uri="{FF2B5EF4-FFF2-40B4-BE49-F238E27FC236}">
                <a16:creationId xmlns:a16="http://schemas.microsoft.com/office/drawing/2014/main" id="{21EF1BBC-F256-39CA-A4F3-993CBE6419A1}"/>
              </a:ext>
            </a:extLst>
          </p:cNvPr>
          <p:cNvGraphicFramePr/>
          <p:nvPr/>
        </p:nvGraphicFramePr>
        <p:xfrm>
          <a:off x="466768" y="3003113"/>
          <a:ext cx="5311125" cy="1828840"/>
        </p:xfrm>
        <a:graphic>
          <a:graphicData uri="http://schemas.openxmlformats.org/drawingml/2006/table">
            <a:tbl>
              <a:tblPr>
                <a:noFill/>
                <a:tableStyleId>{08E8BE59-C026-43F2-B8DF-AEE6908A0065}</a:tableStyleId>
              </a:tblPr>
              <a:tblGrid>
                <a:gridCol w="2485675">
                  <a:extLst>
                    <a:ext uri="{9D8B030D-6E8A-4147-A177-3AD203B41FA5}">
                      <a16:colId xmlns:a16="http://schemas.microsoft.com/office/drawing/2014/main" val="20000"/>
                    </a:ext>
                  </a:extLst>
                </a:gridCol>
                <a:gridCol w="2825450">
                  <a:extLst>
                    <a:ext uri="{9D8B030D-6E8A-4147-A177-3AD203B41FA5}">
                      <a16:colId xmlns:a16="http://schemas.microsoft.com/office/drawing/2014/main" val="20001"/>
                    </a:ext>
                  </a:extLst>
                </a:gridCol>
              </a:tblGrid>
              <a:tr h="329600">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Chadds Ford</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$2.52</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367675">
                <a:tc>
                  <a:txBody>
                    <a:bodyPr/>
                    <a:lstStyle/>
                    <a:p>
                      <a:pPr marL="0" marR="0" lvl="0" indent="0" algn="l" rtl="0">
                        <a:spcBef>
                          <a:spcPts val="0"/>
                        </a:spcBef>
                        <a:spcAft>
                          <a:spcPts val="0"/>
                        </a:spcAft>
                        <a:buClr>
                          <a:srgbClr val="1B2A4A"/>
                        </a:buClr>
                        <a:buSzPts val="1250"/>
                        <a:buFont typeface="Calibri"/>
                        <a:buNone/>
                      </a:pPr>
                      <a:r>
                        <a:rPr lang="en-US" sz="1850" b="1" u="none" strike="noStrike" cap="none">
                          <a:solidFill>
                            <a:srgbClr val="1B2A4A"/>
                          </a:solidFill>
                          <a:latin typeface="Calibri"/>
                          <a:ea typeface="Calibri"/>
                          <a:cs typeface="Calibri"/>
                          <a:sym typeface="Calibri"/>
                        </a:rPr>
                        <a:t>Bethel</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250"/>
                        <a:buFont typeface="Calibri"/>
                        <a:buNone/>
                      </a:pPr>
                      <a:r>
                        <a:rPr lang="en-US" sz="1850" b="1" u="none" strike="noStrike" cap="none" dirty="0">
                          <a:solidFill>
                            <a:srgbClr val="1B2A4A"/>
                          </a:solidFill>
                          <a:latin typeface="Calibri"/>
                          <a:ea typeface="Calibri"/>
                          <a:cs typeface="Calibri"/>
                          <a:sym typeface="Calibri"/>
                        </a:rPr>
                        <a:t>$3.68</a:t>
                      </a:r>
                      <a:endParaRPr sz="1850" u="none" strike="noStrike" cap="none" dirty="0">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extLst>
                  <a:ext uri="{0D108BD9-81ED-4DB2-BD59-A6C34878D82A}">
                    <a16:rowId xmlns:a16="http://schemas.microsoft.com/office/drawing/2014/main" val="10001"/>
                  </a:ext>
                </a:extLst>
              </a:tr>
              <a:tr h="367675">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Chester Heights</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$5.87</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67675">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Thornbury</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dirty="0">
                          <a:solidFill>
                            <a:srgbClr val="1B2A4A"/>
                          </a:solidFill>
                          <a:latin typeface="Calibri"/>
                          <a:ea typeface="Calibri"/>
                          <a:cs typeface="Calibri"/>
                          <a:sym typeface="Calibri"/>
                        </a:rPr>
                        <a:t>$6.08</a:t>
                      </a:r>
                      <a:endParaRPr sz="1850" u="none" strike="noStrike" cap="none" dirty="0">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3"/>
                  </a:ext>
                </a:extLst>
              </a:tr>
              <a:tr h="367675">
                <a:tc>
                  <a:txBody>
                    <a:bodyPr/>
                    <a:lstStyle/>
                    <a:p>
                      <a:pPr marL="0" marR="0" lvl="0" indent="0" algn="l" rtl="0">
                        <a:spcBef>
                          <a:spcPts val="0"/>
                        </a:spcBef>
                        <a:spcAft>
                          <a:spcPts val="0"/>
                        </a:spcAft>
                        <a:buClr>
                          <a:srgbClr val="1B2A4A"/>
                        </a:buClr>
                        <a:buSzPts val="1250"/>
                        <a:buFont typeface="Calibri"/>
                        <a:buNone/>
                      </a:pPr>
                      <a:r>
                        <a:rPr lang="en-US" sz="1850" u="none" strike="noStrike" cap="none">
                          <a:solidFill>
                            <a:srgbClr val="1B2A4A"/>
                          </a:solidFill>
                          <a:latin typeface="Calibri"/>
                          <a:ea typeface="Calibri"/>
                          <a:cs typeface="Calibri"/>
                          <a:sym typeface="Calibri"/>
                        </a:rPr>
                        <a:t>Concord</a:t>
                      </a:r>
                      <a:endParaRPr sz="1850" u="none" strike="noStrike" cap="none">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250"/>
                        <a:buFont typeface="Calibri"/>
                        <a:buNone/>
                      </a:pPr>
                      <a:r>
                        <a:rPr lang="en-US" sz="1850" u="none" strike="noStrike" cap="none" dirty="0">
                          <a:solidFill>
                            <a:srgbClr val="1B2A4A"/>
                          </a:solidFill>
                          <a:latin typeface="Calibri"/>
                          <a:ea typeface="Calibri"/>
                          <a:cs typeface="Calibri"/>
                          <a:sym typeface="Calibri"/>
                        </a:rPr>
                        <a:t>$11.33</a:t>
                      </a:r>
                      <a:endParaRPr sz="1850" u="none" strike="noStrike" cap="none" dirty="0">
                        <a:latin typeface="Calibri"/>
                        <a:ea typeface="Calibri"/>
                        <a:cs typeface="Calibri"/>
                        <a:sym typeface="Calibri"/>
                      </a:endParaRPr>
                    </a:p>
                  </a:txBody>
                  <a:tcPr marL="101600" marR="1016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sp>
        <p:nvSpPr>
          <p:cNvPr id="317" name="Google Shape;317;p18">
            <a:extLst>
              <a:ext uri="{FF2B5EF4-FFF2-40B4-BE49-F238E27FC236}">
                <a16:creationId xmlns:a16="http://schemas.microsoft.com/office/drawing/2014/main" id="{F75CFE74-8BEC-1D13-44D5-BA19C459AB91}"/>
              </a:ext>
            </a:extLst>
          </p:cNvPr>
          <p:cNvSpPr/>
          <p:nvPr/>
        </p:nvSpPr>
        <p:spPr>
          <a:xfrm>
            <a:off x="6675124" y="1495025"/>
            <a:ext cx="48540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750" b="1" i="0" u="none" strike="noStrike" cap="none">
                <a:solidFill>
                  <a:srgbClr val="1B2A4A"/>
                </a:solidFill>
                <a:latin typeface="Cambria"/>
                <a:ea typeface="Cambria"/>
                <a:cs typeface="Cambria"/>
                <a:sym typeface="Cambria"/>
              </a:rPr>
              <a:t>How Delaware County Municipalities Stack Up</a:t>
            </a:r>
            <a:endParaRPr sz="1750" b="0" i="0" u="none" strike="noStrike" cap="none">
              <a:solidFill>
                <a:schemeClr val="dk1"/>
              </a:solidFill>
              <a:latin typeface="Calibri"/>
              <a:ea typeface="Calibri"/>
              <a:cs typeface="Calibri"/>
              <a:sym typeface="Calibri"/>
            </a:endParaRPr>
          </a:p>
        </p:txBody>
      </p:sp>
      <p:pic>
        <p:nvPicPr>
          <p:cNvPr id="318" name="Google Shape;318;p18" descr="/sessions/quirky-tender-cannon/mnt/outputs/deckbuild/assets/chart_final.png">
            <a:extLst>
              <a:ext uri="{FF2B5EF4-FFF2-40B4-BE49-F238E27FC236}">
                <a16:creationId xmlns:a16="http://schemas.microsoft.com/office/drawing/2014/main" id="{7A0A6465-9D36-2C04-A881-216ABF2D5111}"/>
              </a:ext>
            </a:extLst>
          </p:cNvPr>
          <p:cNvPicPr preferRelativeResize="0"/>
          <p:nvPr/>
        </p:nvPicPr>
        <p:blipFill rotWithShape="1">
          <a:blip r:embed="rId3">
            <a:alphaModFix/>
          </a:blip>
          <a:srcRect/>
          <a:stretch/>
        </p:blipFill>
        <p:spPr>
          <a:xfrm>
            <a:off x="6414108" y="1965950"/>
            <a:ext cx="5712776" cy="4773178"/>
          </a:xfrm>
          <a:prstGeom prst="rect">
            <a:avLst/>
          </a:prstGeom>
          <a:noFill/>
          <a:ln>
            <a:noFill/>
          </a:ln>
        </p:spPr>
      </p:pic>
      <p:sp>
        <p:nvSpPr>
          <p:cNvPr id="319" name="TextBox 318">
            <a:extLst>
              <a:ext uri="{FF2B5EF4-FFF2-40B4-BE49-F238E27FC236}">
                <a16:creationId xmlns:a16="http://schemas.microsoft.com/office/drawing/2014/main" id="{BA3DFF55-2C3B-E972-5CDB-2437DC1C5C31}"/>
              </a:ext>
            </a:extLst>
          </p:cNvPr>
          <p:cNvSpPr txBox="1"/>
          <p:nvPr/>
        </p:nvSpPr>
        <p:spPr>
          <a:xfrm>
            <a:off x="404285" y="5018553"/>
            <a:ext cx="6506630" cy="1169551"/>
          </a:xfrm>
          <a:prstGeom prst="rect">
            <a:avLst/>
          </a:prstGeom>
          <a:noFill/>
        </p:spPr>
        <p:txBody>
          <a:bodyPr wrap="square">
            <a:spAutoFit/>
          </a:bodyPr>
          <a:lstStyle/>
          <a:p>
            <a:r>
              <a:rPr sz="1400" b="0" dirty="0">
                <a:solidFill>
                  <a:srgbClr val="1F2A44"/>
                </a:solidFill>
                <a:latin typeface="Calibri" panose="020F0502020204030204" pitchFamily="34" charset="0"/>
                <a:ea typeface="Calibri" panose="020F0502020204030204" pitchFamily="34" charset="0"/>
                <a:cs typeface="Calibri" panose="020F0502020204030204" pitchFamily="34" charset="0"/>
              </a:rPr>
              <a:t>Each figure is a municipality’s library funding divided by its population, as calculated by the Trustees for 2024.</a:t>
            </a:r>
          </a:p>
          <a:p>
            <a:r>
              <a:rPr sz="1400" b="0" dirty="0">
                <a:solidFill>
                  <a:srgbClr val="1F2A44"/>
                </a:solidFill>
                <a:latin typeface="Calibri" panose="020F0502020204030204" pitchFamily="34" charset="0"/>
                <a:ea typeface="Calibri" panose="020F0502020204030204" pitchFamily="34" charset="0"/>
                <a:cs typeface="Calibri" panose="020F0502020204030204" pitchFamily="34" charset="0"/>
              </a:rPr>
              <a:t>The mechanisms differ. Bethel and Concord fund the library through a dedicated millage set by referendum. Chadds Ford adds an appropriation to its referendum millage. Chester Heights and Thornbury fund by annual appropriation.</a:t>
            </a:r>
          </a:p>
        </p:txBody>
      </p:sp>
      <p:sp>
        <p:nvSpPr>
          <p:cNvPr id="320" name="TextBox 319">
            <a:extLst>
              <a:ext uri="{FF2B5EF4-FFF2-40B4-BE49-F238E27FC236}">
                <a16:creationId xmlns:a16="http://schemas.microsoft.com/office/drawing/2014/main" id="{61A3CEDF-5370-2C61-880D-53C1BDE3FEF2}"/>
              </a:ext>
            </a:extLst>
          </p:cNvPr>
          <p:cNvSpPr txBox="1"/>
          <p:nvPr/>
        </p:nvSpPr>
        <p:spPr>
          <a:xfrm>
            <a:off x="640080" y="6419088"/>
            <a:ext cx="10972800" cy="276999"/>
          </a:xfrm>
          <a:prstGeom prst="rect">
            <a:avLst/>
          </a:prstGeom>
          <a:noFill/>
        </p:spPr>
        <p:txBody>
          <a:bodyPr wrap="square">
            <a:spAutoFit/>
          </a:bodyPr>
          <a:lstStyle/>
          <a:p>
            <a:r>
              <a:rPr sz="1200" dirty="0">
                <a:solidFill>
                  <a:srgbClr val="5A6172"/>
                </a:solidFill>
                <a:latin typeface="Cambria"/>
              </a:rPr>
              <a:t>Source: RKCL Trustees, June 2026. Bethel shown as $3.68, the figure used in Resolution 2026-33; the Trustees reported $3.66.</a:t>
            </a:r>
          </a:p>
        </p:txBody>
      </p:sp>
    </p:spTree>
    <p:extLst>
      <p:ext uri="{BB962C8B-B14F-4D97-AF65-F5344CB8AC3E}">
        <p14:creationId xmlns:p14="http://schemas.microsoft.com/office/powerpoint/2010/main" val="3971016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0">
          <a:extLst>
            <a:ext uri="{FF2B5EF4-FFF2-40B4-BE49-F238E27FC236}">
              <a16:creationId xmlns:a16="http://schemas.microsoft.com/office/drawing/2014/main" id="{8EC680BC-F11C-25A0-2B8C-D19DEB72A141}"/>
            </a:ext>
          </a:extLst>
        </p:cNvPr>
        <p:cNvGrpSpPr/>
        <p:nvPr/>
      </p:nvGrpSpPr>
      <p:grpSpPr>
        <a:xfrm>
          <a:off x="0" y="0"/>
          <a:ext cx="0" cy="0"/>
          <a:chOff x="0" y="0"/>
          <a:chExt cx="0" cy="0"/>
        </a:xfrm>
      </p:grpSpPr>
      <p:sp>
        <p:nvSpPr>
          <p:cNvPr id="331" name="Google Shape;331;p20">
            <a:extLst>
              <a:ext uri="{FF2B5EF4-FFF2-40B4-BE49-F238E27FC236}">
                <a16:creationId xmlns:a16="http://schemas.microsoft.com/office/drawing/2014/main" id="{5ECABE2C-5234-67D1-770A-7DB32F82AF60}"/>
              </a:ext>
            </a:extLst>
          </p:cNvPr>
          <p:cNvSpPr/>
          <p:nvPr/>
        </p:nvSpPr>
        <p:spPr>
          <a:xfrm>
            <a:off x="503050" y="508001"/>
            <a:ext cx="10881300" cy="823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Funding Varies by Municipality</a:t>
            </a:r>
            <a:endParaRPr sz="2700" b="0" i="0" u="none" strike="noStrike" cap="none">
              <a:solidFill>
                <a:schemeClr val="dk1"/>
              </a:solidFill>
              <a:latin typeface="Calibri"/>
              <a:ea typeface="Calibri"/>
              <a:cs typeface="Calibri"/>
              <a:sym typeface="Calibri"/>
            </a:endParaRPr>
          </a:p>
        </p:txBody>
      </p:sp>
      <p:sp>
        <p:nvSpPr>
          <p:cNvPr id="332" name="Google Shape;332;p20">
            <a:extLst>
              <a:ext uri="{FF2B5EF4-FFF2-40B4-BE49-F238E27FC236}">
                <a16:creationId xmlns:a16="http://schemas.microsoft.com/office/drawing/2014/main" id="{EF1827F3-938A-D55D-D232-F24ADC4C2B90}"/>
              </a:ext>
            </a:extLst>
          </p:cNvPr>
          <p:cNvSpPr/>
          <p:nvPr/>
        </p:nvSpPr>
        <p:spPr>
          <a:xfrm>
            <a:off x="640080" y="4693655"/>
            <a:ext cx="6675000" cy="1051500"/>
          </a:xfrm>
          <a:prstGeom prst="roundRect">
            <a:avLst>
              <a:gd name="adj" fmla="val 6087"/>
            </a:avLst>
          </a:prstGeom>
          <a:solidFill>
            <a:srgbClr val="FC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a:extLst>
              <a:ext uri="{FF2B5EF4-FFF2-40B4-BE49-F238E27FC236}">
                <a16:creationId xmlns:a16="http://schemas.microsoft.com/office/drawing/2014/main" id="{2F2A7708-550C-6735-7C81-9D725D4BD784}"/>
              </a:ext>
            </a:extLst>
          </p:cNvPr>
          <p:cNvSpPr/>
          <p:nvPr/>
        </p:nvSpPr>
        <p:spPr>
          <a:xfrm>
            <a:off x="914400" y="4894823"/>
            <a:ext cx="640200" cy="640200"/>
          </a:xfrm>
          <a:prstGeom prst="ellipse">
            <a:avLst/>
          </a:prstGeom>
          <a:solidFill>
            <a:srgbClr val="A8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4" name="Google Shape;334;p20" descr="preencoded.png">
            <a:extLst>
              <a:ext uri="{FF2B5EF4-FFF2-40B4-BE49-F238E27FC236}">
                <a16:creationId xmlns:a16="http://schemas.microsoft.com/office/drawing/2014/main" id="{462CF9DA-3DC0-F828-348C-6E4C11895D52}"/>
              </a:ext>
            </a:extLst>
          </p:cNvPr>
          <p:cNvPicPr preferRelativeResize="0"/>
          <p:nvPr/>
        </p:nvPicPr>
        <p:blipFill rotWithShape="1">
          <a:blip r:embed="rId3">
            <a:alphaModFix/>
          </a:blip>
          <a:srcRect/>
          <a:stretch/>
        </p:blipFill>
        <p:spPr>
          <a:xfrm>
            <a:off x="997610" y="4978033"/>
            <a:ext cx="473659" cy="473659"/>
          </a:xfrm>
          <a:prstGeom prst="rect">
            <a:avLst/>
          </a:prstGeom>
          <a:noFill/>
          <a:ln>
            <a:noFill/>
          </a:ln>
        </p:spPr>
      </p:pic>
      <p:sp>
        <p:nvSpPr>
          <p:cNvPr id="335" name="Google Shape;335;p20">
            <a:extLst>
              <a:ext uri="{FF2B5EF4-FFF2-40B4-BE49-F238E27FC236}">
                <a16:creationId xmlns:a16="http://schemas.microsoft.com/office/drawing/2014/main" id="{E84B97BF-EECB-7795-B38A-F46B62855E03}"/>
              </a:ext>
            </a:extLst>
          </p:cNvPr>
          <p:cNvSpPr/>
          <p:nvPr/>
        </p:nvSpPr>
        <p:spPr>
          <a:xfrm>
            <a:off x="1691640" y="4693655"/>
            <a:ext cx="5486400" cy="1051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A83232"/>
              </a:buClr>
              <a:buSzPts val="1250"/>
              <a:buFont typeface="Calibri"/>
              <a:buNone/>
            </a:pPr>
            <a:r>
              <a:rPr lang="en-US" sz="2150" b="1" i="0" u="none" strike="noStrike" cap="none">
                <a:solidFill>
                  <a:srgbClr val="A83232"/>
                </a:solidFill>
                <a:latin typeface="Calibri"/>
                <a:ea typeface="Calibri"/>
                <a:cs typeface="Calibri"/>
                <a:sym typeface="Calibri"/>
              </a:rPr>
              <a:t>Costs have risen 38.8% </a:t>
            </a:r>
            <a:r>
              <a:rPr lang="en-US" sz="2150" b="0" i="0" u="none" strike="noStrike" cap="none">
                <a:solidFill>
                  <a:srgbClr val="1B2A4A"/>
                </a:solidFill>
                <a:latin typeface="Calibri"/>
                <a:ea typeface="Calibri"/>
                <a:cs typeface="Calibri"/>
                <a:sym typeface="Calibri"/>
              </a:rPr>
              <a:t>over the past 10 years</a:t>
            </a:r>
            <a:r>
              <a:rPr lang="en-US" sz="2150">
                <a:solidFill>
                  <a:srgbClr val="1B2A4A"/>
                </a:solidFill>
                <a:latin typeface="Calibri"/>
                <a:ea typeface="Calibri"/>
                <a:cs typeface="Calibri"/>
                <a:sym typeface="Calibri"/>
              </a:rPr>
              <a:t>.</a:t>
            </a:r>
            <a:endParaRPr sz="2150" b="0" i="0" u="none" strike="noStrike" cap="none">
              <a:solidFill>
                <a:schemeClr val="dk1"/>
              </a:solidFill>
              <a:latin typeface="Calibri"/>
              <a:ea typeface="Calibri"/>
              <a:cs typeface="Calibri"/>
              <a:sym typeface="Calibri"/>
            </a:endParaRPr>
          </a:p>
        </p:txBody>
      </p:sp>
      <p:sp>
        <p:nvSpPr>
          <p:cNvPr id="336" name="Google Shape;336;p20">
            <a:extLst>
              <a:ext uri="{FF2B5EF4-FFF2-40B4-BE49-F238E27FC236}">
                <a16:creationId xmlns:a16="http://schemas.microsoft.com/office/drawing/2014/main" id="{4326326C-A919-078A-8288-D5C75E9AEF35}"/>
              </a:ext>
            </a:extLst>
          </p:cNvPr>
          <p:cNvSpPr/>
          <p:nvPr/>
        </p:nvSpPr>
        <p:spPr>
          <a:xfrm>
            <a:off x="7416800" y="1600200"/>
            <a:ext cx="41502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00"/>
              <a:buFont typeface="Cambria"/>
              <a:buNone/>
            </a:pPr>
            <a:r>
              <a:rPr lang="en-US" sz="1600" b="1" i="0" u="none" strike="noStrike" cap="none">
                <a:solidFill>
                  <a:srgbClr val="1B2A4A"/>
                </a:solidFill>
                <a:latin typeface="Cambria"/>
                <a:ea typeface="Cambria"/>
                <a:cs typeface="Cambria"/>
                <a:sym typeface="Cambria"/>
              </a:rPr>
              <a:t>Municipal Appropriations, 2016 vs. 2025 ($)</a:t>
            </a:r>
            <a:endParaRPr sz="1600" b="0" i="0" u="none" strike="noStrike" cap="none">
              <a:solidFill>
                <a:schemeClr val="dk1"/>
              </a:solidFill>
              <a:latin typeface="Calibri"/>
              <a:ea typeface="Calibri"/>
              <a:cs typeface="Calibri"/>
              <a:sym typeface="Calibri"/>
            </a:endParaRPr>
          </a:p>
        </p:txBody>
      </p:sp>
      <p:graphicFrame>
        <p:nvGraphicFramePr>
          <p:cNvPr id="337" name="Google Shape;337;p20">
            <a:extLst>
              <a:ext uri="{FF2B5EF4-FFF2-40B4-BE49-F238E27FC236}">
                <a16:creationId xmlns:a16="http://schemas.microsoft.com/office/drawing/2014/main" id="{52D1FDF8-8BCC-905A-CA8A-4BD9D842CFD2}"/>
              </a:ext>
            </a:extLst>
          </p:cNvPr>
          <p:cNvGraphicFramePr/>
          <p:nvPr/>
        </p:nvGraphicFramePr>
        <p:xfrm>
          <a:off x="7315070" y="1965960"/>
          <a:ext cx="4252050" cy="2313450"/>
        </p:xfrm>
        <a:graphic>
          <a:graphicData uri="http://schemas.openxmlformats.org/drawingml/2006/table">
            <a:tbl>
              <a:tblPr>
                <a:noFill/>
                <a:tableStyleId>{08E8BE59-C026-43F2-B8DF-AEE6908A0065}</a:tableStyleId>
              </a:tblPr>
              <a:tblGrid>
                <a:gridCol w="1783200">
                  <a:extLst>
                    <a:ext uri="{9D8B030D-6E8A-4147-A177-3AD203B41FA5}">
                      <a16:colId xmlns:a16="http://schemas.microsoft.com/office/drawing/2014/main" val="20000"/>
                    </a:ext>
                  </a:extLst>
                </a:gridCol>
                <a:gridCol w="822950">
                  <a:extLst>
                    <a:ext uri="{9D8B030D-6E8A-4147-A177-3AD203B41FA5}">
                      <a16:colId xmlns:a16="http://schemas.microsoft.com/office/drawing/2014/main" val="20001"/>
                    </a:ext>
                  </a:extLst>
                </a:gridCol>
                <a:gridCol w="822950">
                  <a:extLst>
                    <a:ext uri="{9D8B030D-6E8A-4147-A177-3AD203B41FA5}">
                      <a16:colId xmlns:a16="http://schemas.microsoft.com/office/drawing/2014/main" val="20002"/>
                    </a:ext>
                  </a:extLst>
                </a:gridCol>
                <a:gridCol w="822950">
                  <a:extLst>
                    <a:ext uri="{9D8B030D-6E8A-4147-A177-3AD203B41FA5}">
                      <a16:colId xmlns:a16="http://schemas.microsoft.com/office/drawing/2014/main" val="20003"/>
                    </a:ext>
                  </a:extLst>
                </a:gridCol>
              </a:tblGrid>
              <a:tr h="385575">
                <a:tc>
                  <a:txBody>
                    <a:bodyPr/>
                    <a:lstStyle/>
                    <a:p>
                      <a:pPr marL="0" marR="0" lvl="0" indent="0" algn="l"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Municipality</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2016</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2025</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r" rtl="0">
                        <a:spcBef>
                          <a:spcPts val="0"/>
                        </a:spcBef>
                        <a:spcAft>
                          <a:spcPts val="0"/>
                        </a:spcAft>
                        <a:buClr>
                          <a:srgbClr val="FFFFFF"/>
                        </a:buClr>
                        <a:buSzPts val="1050"/>
                        <a:buFont typeface="Calibri"/>
                        <a:buNone/>
                      </a:pPr>
                      <a:r>
                        <a:rPr lang="en-US" sz="1250" b="1" u="none" strike="noStrike" cap="none">
                          <a:solidFill>
                            <a:srgbClr val="FFFFFF"/>
                          </a:solidFill>
                          <a:latin typeface="Calibri"/>
                          <a:ea typeface="Calibri"/>
                          <a:cs typeface="Calibri"/>
                          <a:sym typeface="Calibri"/>
                        </a:rPr>
                        <a:t>Change</a:t>
                      </a:r>
                      <a:endParaRPr sz="12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extLst>
                  <a:ext uri="{0D108BD9-81ED-4DB2-BD59-A6C34878D82A}">
                    <a16:rowId xmlns:a16="http://schemas.microsoft.com/office/drawing/2014/main" val="10000"/>
                  </a:ext>
                </a:extLst>
              </a:tr>
              <a:tr h="385575">
                <a:tc>
                  <a:txBody>
                    <a:bodyPr/>
                    <a:lstStyle/>
                    <a:p>
                      <a:pPr marL="0" marR="0" lvl="0" indent="0" algn="l"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Bethel</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35,000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38,056</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tc>
                  <a:txBody>
                    <a:bodyPr/>
                    <a:lstStyle/>
                    <a:p>
                      <a:pPr marL="0" marR="0" lvl="0" indent="0" algn="r" rtl="0">
                        <a:spcBef>
                          <a:spcPts val="0"/>
                        </a:spcBef>
                        <a:spcAft>
                          <a:spcPts val="0"/>
                        </a:spcAft>
                        <a:buClr>
                          <a:srgbClr val="1B2A4A"/>
                        </a:buClr>
                        <a:buSzPts val="1050"/>
                        <a:buFont typeface="Calibri"/>
                        <a:buNone/>
                      </a:pPr>
                      <a:r>
                        <a:rPr lang="en-US" sz="1550" b="1" u="none" strike="noStrike" cap="none">
                          <a:solidFill>
                            <a:srgbClr val="1B2A4A"/>
                          </a:solidFill>
                          <a:latin typeface="Calibri"/>
                          <a:ea typeface="Calibri"/>
                          <a:cs typeface="Calibri"/>
                          <a:sym typeface="Calibri"/>
                        </a:rPr>
                        <a:t>+8.7%</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CEFE0"/>
                    </a:solidFill>
                  </a:tcPr>
                </a:tc>
                <a:extLst>
                  <a:ext uri="{0D108BD9-81ED-4DB2-BD59-A6C34878D82A}">
                    <a16:rowId xmlns:a16="http://schemas.microsoft.com/office/drawing/2014/main" val="10001"/>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Chadds Ford</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8,000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10,000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+25.0%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Chester Heights</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10,000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17,000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+70.0%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3"/>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Concord</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178,004</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192,801</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+8.3%</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85575">
                <a:tc>
                  <a:txBody>
                    <a:bodyPr/>
                    <a:lstStyle/>
                    <a:p>
                      <a:pPr marL="0" marR="0" lvl="0" indent="0" algn="l"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Thornbury</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30,000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42,000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r" rtl="0">
                        <a:spcBef>
                          <a:spcPts val="0"/>
                        </a:spcBef>
                        <a:spcAft>
                          <a:spcPts val="0"/>
                        </a:spcAft>
                        <a:buClr>
                          <a:srgbClr val="1B2A4A"/>
                        </a:buClr>
                        <a:buSzPts val="1050"/>
                        <a:buFont typeface="Calibri"/>
                        <a:buNone/>
                      </a:pPr>
                      <a:r>
                        <a:rPr lang="en-US" sz="1550" u="none" strike="noStrike" cap="none">
                          <a:solidFill>
                            <a:srgbClr val="1B2A4A"/>
                          </a:solidFill>
                          <a:latin typeface="Calibri"/>
                          <a:ea typeface="Calibri"/>
                          <a:cs typeface="Calibri"/>
                          <a:sym typeface="Calibri"/>
                        </a:rPr>
                        <a:t>+40.0%</a:t>
                      </a:r>
                      <a:endParaRPr sz="1550" u="none" strike="noStrike" cap="none">
                        <a:latin typeface="Calibri"/>
                        <a:ea typeface="Calibri"/>
                        <a:cs typeface="Calibri"/>
                        <a:sym typeface="Calibri"/>
                      </a:endParaRPr>
                    </a:p>
                  </a:txBody>
                  <a:tcPr marL="76200" marR="76200" marT="38100" marB="38100">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5"/>
                  </a:ext>
                </a:extLst>
              </a:tr>
            </a:tbl>
          </a:graphicData>
        </a:graphic>
      </p:graphicFrame>
      <p:sp>
        <p:nvSpPr>
          <p:cNvPr id="338" name="Google Shape;338;p20">
            <a:extLst>
              <a:ext uri="{FF2B5EF4-FFF2-40B4-BE49-F238E27FC236}">
                <a16:creationId xmlns:a16="http://schemas.microsoft.com/office/drawing/2014/main" id="{CFDB6949-DB9B-479C-8E5E-B11FD1725F0F}"/>
              </a:ext>
            </a:extLst>
          </p:cNvPr>
          <p:cNvSpPr/>
          <p:nvPr/>
        </p:nvSpPr>
        <p:spPr>
          <a:xfrm>
            <a:off x="503050" y="1752600"/>
            <a:ext cx="6675000" cy="3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850" b="1" i="0" u="none" strike="noStrike" cap="none">
                <a:solidFill>
                  <a:srgbClr val="1B2A4A"/>
                </a:solidFill>
                <a:latin typeface="Cambria"/>
                <a:ea typeface="Cambria"/>
                <a:cs typeface="Cambria"/>
                <a:sym typeface="Cambria"/>
              </a:rPr>
              <a:t>Bethel &amp; Concord</a:t>
            </a:r>
            <a:endParaRPr sz="1850" b="0" i="0" u="none" strike="noStrike" cap="none">
              <a:solidFill>
                <a:srgbClr val="000000"/>
              </a:solidFill>
              <a:latin typeface="Calibri"/>
              <a:ea typeface="Calibri"/>
              <a:cs typeface="Calibri"/>
              <a:sym typeface="Calibri"/>
            </a:endParaRPr>
          </a:p>
        </p:txBody>
      </p:sp>
      <p:sp>
        <p:nvSpPr>
          <p:cNvPr id="339" name="Google Shape;339;p20">
            <a:extLst>
              <a:ext uri="{FF2B5EF4-FFF2-40B4-BE49-F238E27FC236}">
                <a16:creationId xmlns:a16="http://schemas.microsoft.com/office/drawing/2014/main" id="{32374D6A-4EDD-DF92-B768-E09176E65705}"/>
              </a:ext>
            </a:extLst>
          </p:cNvPr>
          <p:cNvSpPr/>
          <p:nvPr/>
        </p:nvSpPr>
        <p:spPr>
          <a:xfrm>
            <a:off x="503050" y="2088100"/>
            <a:ext cx="6675000" cy="471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700" b="0" i="0" u="none" strike="noStrike" cap="none">
                <a:solidFill>
                  <a:srgbClr val="1B2A4A"/>
                </a:solidFill>
                <a:latin typeface="Calibri"/>
                <a:ea typeface="Calibri"/>
                <a:cs typeface="Calibri"/>
                <a:sym typeface="Calibri"/>
              </a:rPr>
              <a:t>Fund the Library through a dedicated annual millage set by referendum.</a:t>
            </a:r>
            <a:endParaRPr sz="1700" b="0" i="0" u="none" strike="noStrike" cap="none">
              <a:solidFill>
                <a:srgbClr val="000000"/>
              </a:solidFill>
              <a:latin typeface="Calibri"/>
              <a:ea typeface="Calibri"/>
              <a:cs typeface="Calibri"/>
              <a:sym typeface="Calibri"/>
            </a:endParaRPr>
          </a:p>
        </p:txBody>
      </p:sp>
      <p:sp>
        <p:nvSpPr>
          <p:cNvPr id="340" name="Google Shape;340;p20">
            <a:extLst>
              <a:ext uri="{FF2B5EF4-FFF2-40B4-BE49-F238E27FC236}">
                <a16:creationId xmlns:a16="http://schemas.microsoft.com/office/drawing/2014/main" id="{3085E4F8-1880-ED6D-B50F-97886C1B7A4F}"/>
              </a:ext>
            </a:extLst>
          </p:cNvPr>
          <p:cNvSpPr/>
          <p:nvPr/>
        </p:nvSpPr>
        <p:spPr>
          <a:xfrm>
            <a:off x="503050" y="2612318"/>
            <a:ext cx="6675000" cy="3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850" b="1" i="0" u="none" strike="noStrike" cap="none">
                <a:solidFill>
                  <a:srgbClr val="1B2A4A"/>
                </a:solidFill>
                <a:latin typeface="Cambria"/>
                <a:ea typeface="Cambria"/>
                <a:cs typeface="Cambria"/>
                <a:sym typeface="Cambria"/>
              </a:rPr>
              <a:t>Chadds Ford</a:t>
            </a:r>
            <a:endParaRPr sz="1850" b="0" i="0" u="none" strike="noStrike" cap="none">
              <a:solidFill>
                <a:srgbClr val="000000"/>
              </a:solidFill>
              <a:latin typeface="Calibri"/>
              <a:ea typeface="Calibri"/>
              <a:cs typeface="Calibri"/>
              <a:sym typeface="Calibri"/>
            </a:endParaRPr>
          </a:p>
        </p:txBody>
      </p:sp>
      <p:sp>
        <p:nvSpPr>
          <p:cNvPr id="341" name="Google Shape;341;p20">
            <a:extLst>
              <a:ext uri="{FF2B5EF4-FFF2-40B4-BE49-F238E27FC236}">
                <a16:creationId xmlns:a16="http://schemas.microsoft.com/office/drawing/2014/main" id="{DB38DC10-73EB-5C76-3695-535C9B94CDBE}"/>
              </a:ext>
            </a:extLst>
          </p:cNvPr>
          <p:cNvSpPr/>
          <p:nvPr/>
        </p:nvSpPr>
        <p:spPr>
          <a:xfrm>
            <a:off x="503050" y="2947818"/>
            <a:ext cx="6675000" cy="471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700" b="0" i="0" u="none" strike="noStrike" cap="none">
                <a:solidFill>
                  <a:srgbClr val="1B2A4A"/>
                </a:solidFill>
                <a:latin typeface="Calibri"/>
                <a:ea typeface="Calibri"/>
                <a:cs typeface="Calibri"/>
                <a:sym typeface="Calibri"/>
              </a:rPr>
              <a:t>Has a referendum in place; Supervisors have rounded the contribution up as an extra appropriation.</a:t>
            </a:r>
            <a:endParaRPr sz="1700" b="0" i="0" u="none" strike="noStrike" cap="none">
              <a:solidFill>
                <a:srgbClr val="000000"/>
              </a:solidFill>
              <a:latin typeface="Calibri"/>
              <a:ea typeface="Calibri"/>
              <a:cs typeface="Calibri"/>
              <a:sym typeface="Calibri"/>
            </a:endParaRPr>
          </a:p>
        </p:txBody>
      </p:sp>
      <p:sp>
        <p:nvSpPr>
          <p:cNvPr id="342" name="Google Shape;342;p20">
            <a:extLst>
              <a:ext uri="{FF2B5EF4-FFF2-40B4-BE49-F238E27FC236}">
                <a16:creationId xmlns:a16="http://schemas.microsoft.com/office/drawing/2014/main" id="{C20B336E-1ABD-99B7-6804-D42F53D30E71}"/>
              </a:ext>
            </a:extLst>
          </p:cNvPr>
          <p:cNvSpPr/>
          <p:nvPr/>
        </p:nvSpPr>
        <p:spPr>
          <a:xfrm>
            <a:off x="503050" y="3472036"/>
            <a:ext cx="6675000" cy="3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350"/>
              <a:buFont typeface="Cambria"/>
              <a:buNone/>
            </a:pPr>
            <a:r>
              <a:rPr lang="en-US" sz="1850" b="1" i="0" u="none" strike="noStrike" cap="none">
                <a:solidFill>
                  <a:srgbClr val="1B2A4A"/>
                </a:solidFill>
                <a:latin typeface="Cambria"/>
                <a:ea typeface="Cambria"/>
                <a:cs typeface="Cambria"/>
                <a:sym typeface="Cambria"/>
              </a:rPr>
              <a:t>Chester Heights &amp; Thornbury</a:t>
            </a:r>
            <a:endParaRPr sz="1850" b="0" i="0" u="none" strike="noStrike" cap="none">
              <a:solidFill>
                <a:srgbClr val="000000"/>
              </a:solidFill>
              <a:latin typeface="Calibri"/>
              <a:ea typeface="Calibri"/>
              <a:cs typeface="Calibri"/>
              <a:sym typeface="Calibri"/>
            </a:endParaRPr>
          </a:p>
        </p:txBody>
      </p:sp>
      <p:sp>
        <p:nvSpPr>
          <p:cNvPr id="343" name="Google Shape;343;p20">
            <a:extLst>
              <a:ext uri="{FF2B5EF4-FFF2-40B4-BE49-F238E27FC236}">
                <a16:creationId xmlns:a16="http://schemas.microsoft.com/office/drawing/2014/main" id="{4194C584-F17E-4C7C-8583-9B05819DBD98}"/>
              </a:ext>
            </a:extLst>
          </p:cNvPr>
          <p:cNvSpPr/>
          <p:nvPr/>
        </p:nvSpPr>
        <p:spPr>
          <a:xfrm>
            <a:off x="503050" y="3807536"/>
            <a:ext cx="6675000" cy="471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200"/>
              <a:buFont typeface="Calibri"/>
              <a:buNone/>
            </a:pPr>
            <a:r>
              <a:rPr lang="en-US" sz="1700" b="0" i="0" u="none" strike="noStrike" cap="none">
                <a:solidFill>
                  <a:srgbClr val="1B2A4A"/>
                </a:solidFill>
                <a:latin typeface="Calibri"/>
                <a:ea typeface="Calibri"/>
                <a:cs typeface="Calibri"/>
                <a:sym typeface="Calibri"/>
              </a:rPr>
              <a:t>Provide direct cash appropriations set through their annual budgets.</a:t>
            </a:r>
            <a:endParaRPr sz="1700" b="0" i="0" u="none" strike="noStrike" cap="none">
              <a:solidFill>
                <a:srgbClr val="000000"/>
              </a:solidFill>
              <a:latin typeface="Calibri"/>
              <a:ea typeface="Calibri"/>
              <a:cs typeface="Calibri"/>
              <a:sym typeface="Calibri"/>
            </a:endParaRPr>
          </a:p>
        </p:txBody>
      </p:sp>
      <p:sp>
        <p:nvSpPr>
          <p:cNvPr id="344" name="TextBox 343">
            <a:extLst>
              <a:ext uri="{FF2B5EF4-FFF2-40B4-BE49-F238E27FC236}">
                <a16:creationId xmlns:a16="http://schemas.microsoft.com/office/drawing/2014/main" id="{2BCE33E0-CD0D-E6AA-15A5-6ED3DD4DB5EE}"/>
              </a:ext>
            </a:extLst>
          </p:cNvPr>
          <p:cNvSpPr txBox="1"/>
          <p:nvPr/>
        </p:nvSpPr>
        <p:spPr>
          <a:xfrm>
            <a:off x="640080" y="6355080"/>
            <a:ext cx="10972800" cy="261610"/>
          </a:xfrm>
          <a:prstGeom prst="rect">
            <a:avLst/>
          </a:prstGeom>
          <a:noFill/>
        </p:spPr>
        <p:txBody>
          <a:bodyPr wrap="square">
            <a:spAutoFit/>
          </a:bodyPr>
          <a:lstStyle/>
          <a:p>
            <a:r>
              <a:rPr sz="1100" dirty="0">
                <a:solidFill>
                  <a:srgbClr val="5A6172"/>
                </a:solidFill>
                <a:latin typeface="Cambria"/>
              </a:rPr>
              <a:t>Source: RKCL Trustees, June 2026. </a:t>
            </a:r>
          </a:p>
        </p:txBody>
      </p:sp>
    </p:spTree>
    <p:extLst>
      <p:ext uri="{BB962C8B-B14F-4D97-AF65-F5344CB8AC3E}">
        <p14:creationId xmlns:p14="http://schemas.microsoft.com/office/powerpoint/2010/main" val="2289086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6BCF46F2-6AD6-78E1-B054-866D8443FE69}"/>
            </a:ext>
          </a:extLst>
        </p:cNvPr>
        <p:cNvGrpSpPr/>
        <p:nvPr/>
      </p:nvGrpSpPr>
      <p:grpSpPr>
        <a:xfrm>
          <a:off x="0" y="0"/>
          <a:ext cx="0" cy="0"/>
          <a:chOff x="0" y="0"/>
          <a:chExt cx="0" cy="0"/>
        </a:xfrm>
      </p:grpSpPr>
      <p:sp>
        <p:nvSpPr>
          <p:cNvPr id="301" name="Google Shape;301;p17">
            <a:extLst>
              <a:ext uri="{FF2B5EF4-FFF2-40B4-BE49-F238E27FC236}">
                <a16:creationId xmlns:a16="http://schemas.microsoft.com/office/drawing/2014/main" id="{17A4CD23-6408-4625-E929-5C9B38BF92D8}"/>
              </a:ext>
            </a:extLst>
          </p:cNvPr>
          <p:cNvSpPr/>
          <p:nvPr/>
        </p:nvSpPr>
        <p:spPr>
          <a:xfrm>
            <a:off x="640075" y="508002"/>
            <a:ext cx="10881300" cy="882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700" b="1" i="0" u="none" strike="noStrike" cap="none">
                <a:solidFill>
                  <a:srgbClr val="1B2A4A"/>
                </a:solidFill>
                <a:latin typeface="Cambria"/>
                <a:ea typeface="Cambria"/>
                <a:cs typeface="Cambria"/>
                <a:sym typeface="Cambria"/>
              </a:rPr>
              <a:t>Sources</a:t>
            </a:r>
            <a:endParaRPr sz="2700" b="0" i="0" u="none" strike="noStrike" cap="none">
              <a:solidFill>
                <a:schemeClr val="dk1"/>
              </a:solidFill>
              <a:latin typeface="Calibri"/>
              <a:ea typeface="Calibri"/>
              <a:cs typeface="Calibri"/>
              <a:sym typeface="Calibri"/>
            </a:endParaRPr>
          </a:p>
        </p:txBody>
      </p:sp>
      <p:sp>
        <p:nvSpPr>
          <p:cNvPr id="302" name="Google Shape;302;p17">
            <a:extLst>
              <a:ext uri="{FF2B5EF4-FFF2-40B4-BE49-F238E27FC236}">
                <a16:creationId xmlns:a16="http://schemas.microsoft.com/office/drawing/2014/main" id="{4C713C50-D0DA-CCC0-D81C-A90663A8F7CC}"/>
              </a:ext>
            </a:extLst>
          </p:cNvPr>
          <p:cNvSpPr/>
          <p:nvPr/>
        </p:nvSpPr>
        <p:spPr>
          <a:xfrm>
            <a:off x="640075" y="1399775"/>
            <a:ext cx="5349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50"/>
              <a:buFont typeface="Cambria"/>
              <a:buNone/>
            </a:pPr>
            <a:r>
              <a:rPr lang="en-US" sz="1850" b="1" i="0" u="none" strike="noStrike" cap="none" dirty="0">
                <a:solidFill>
                  <a:srgbClr val="1B2A4A"/>
                </a:solidFill>
                <a:latin typeface="Cambria"/>
                <a:ea typeface="Cambria"/>
                <a:cs typeface="Cambria"/>
                <a:sym typeface="Cambria"/>
              </a:rPr>
              <a:t>Township</a:t>
            </a:r>
            <a:endParaRPr sz="1850" b="0" i="0" u="none" strike="noStrike" cap="none" dirty="0">
              <a:solidFill>
                <a:schemeClr val="dk1"/>
              </a:solidFill>
              <a:latin typeface="Calibri"/>
              <a:ea typeface="Calibri"/>
              <a:cs typeface="Calibri"/>
              <a:sym typeface="Calibri"/>
            </a:endParaRPr>
          </a:p>
        </p:txBody>
      </p:sp>
      <p:sp>
        <p:nvSpPr>
          <p:cNvPr id="303" name="Google Shape;303;p17">
            <a:extLst>
              <a:ext uri="{FF2B5EF4-FFF2-40B4-BE49-F238E27FC236}">
                <a16:creationId xmlns:a16="http://schemas.microsoft.com/office/drawing/2014/main" id="{B19D4225-957B-0ED6-BD70-5B64BD8B9D39}"/>
              </a:ext>
            </a:extLst>
          </p:cNvPr>
          <p:cNvSpPr/>
          <p:nvPr/>
        </p:nvSpPr>
        <p:spPr>
          <a:xfrm>
            <a:off x="640075" y="1733487"/>
            <a:ext cx="5062200" cy="1939066"/>
          </a:xfrm>
          <a:prstGeom prst="rect">
            <a:avLst/>
          </a:prstGeom>
          <a:noFill/>
          <a:ln>
            <a:noFill/>
          </a:ln>
        </p:spPr>
        <p:txBody>
          <a:bodyPr spcFirstLastPara="1" wrap="square" lIns="0" tIns="0" rIns="0" bIns="0" anchor="ctr" anchorCtr="0">
            <a:noAutofit/>
          </a:bodyPr>
          <a:lstStyle/>
          <a:p>
            <a:pPr marL="342900" marR="0" lvl="0" indent="-374650" algn="l" rtl="0">
              <a:spcBef>
                <a:spcPts val="0"/>
              </a:spcBef>
              <a:spcAft>
                <a:spcPts val="0"/>
              </a:spcAft>
              <a:buClr>
                <a:srgbClr val="1B2A4A"/>
              </a:buClr>
              <a:buSzPts val="1800"/>
              <a:buFont typeface="Calibri"/>
              <a:buChar char="•"/>
            </a:pPr>
            <a:r>
              <a:rPr lang="en-US" sz="1800" b="0" i="0" u="none" strike="noStrike" cap="none" dirty="0">
                <a:solidFill>
                  <a:srgbClr val="1B2A4A"/>
                </a:solidFill>
                <a:latin typeface="Calibri"/>
                <a:ea typeface="Calibri"/>
                <a:cs typeface="Calibri"/>
                <a:sym typeface="Calibri"/>
              </a:rPr>
              <a:t>Resolution No. 2026-33, Township Solicitor’s draft</a:t>
            </a:r>
            <a:endParaRPr sz="1800" b="0" i="0" u="none" strike="noStrike" cap="none" dirty="0">
              <a:solidFill>
                <a:schemeClr val="dk1"/>
              </a:solidFill>
              <a:latin typeface="Calibri"/>
              <a:ea typeface="Calibri"/>
              <a:cs typeface="Calibri"/>
              <a:sym typeface="Calibri"/>
            </a:endParaRPr>
          </a:p>
          <a:p>
            <a:pPr marL="342900" lvl="0" indent="-374650">
              <a:spcBef>
                <a:spcPts val="1200"/>
              </a:spcBef>
              <a:buClr>
                <a:srgbClr val="1B2A4A"/>
              </a:buClr>
              <a:buSzPts val="1800"/>
              <a:buFont typeface="Calibri"/>
              <a:buChar char="•"/>
            </a:pPr>
            <a:r>
              <a:rPr lang="en-US" sz="1800" b="0" i="0" u="none" strike="noStrike" cap="none" dirty="0">
                <a:solidFill>
                  <a:srgbClr val="1B2A4A"/>
                </a:solidFill>
                <a:latin typeface="Calibri"/>
                <a:ea typeface="Calibri"/>
                <a:cs typeface="Calibri"/>
                <a:sym typeface="Calibri"/>
              </a:rPr>
              <a:t>Bethel Township 2026 Adopted Budgets, adopted December 9, 2025</a:t>
            </a:r>
            <a:r>
              <a:rPr lang="en-US" sz="1800" dirty="0">
                <a:solidFill>
                  <a:srgbClr val="1B2A4A"/>
                </a:solidFill>
                <a:latin typeface="Calibri"/>
                <a:ea typeface="Calibri"/>
                <a:cs typeface="Calibri"/>
                <a:sym typeface="Calibri"/>
              </a:rPr>
              <a:t>. </a:t>
            </a:r>
            <a:r>
              <a:rPr lang="en-US" sz="1800" dirty="0">
                <a:solidFill>
                  <a:srgbClr val="1B2A4A"/>
                </a:solidFill>
                <a:latin typeface="Calibri"/>
                <a:ea typeface="Calibri"/>
                <a:cs typeface="Calibri"/>
                <a:sym typeface="Calibri"/>
                <a:hlinkClick r:id="rId3"/>
              </a:rPr>
              <a:t>https://www.betheltwp.com/media/ArchiveCenter/Budget%20Meeting/2026/2026%20Approved%20Budget.pdf</a:t>
            </a:r>
            <a:r>
              <a:rPr lang="en-US" sz="1800" dirty="0">
                <a:solidFill>
                  <a:srgbClr val="1B2A4A"/>
                </a:solidFill>
                <a:latin typeface="Calibri"/>
                <a:ea typeface="Calibri"/>
                <a:cs typeface="Calibri"/>
                <a:sym typeface="Calibri"/>
              </a:rPr>
              <a:t> </a:t>
            </a:r>
            <a:endParaRPr sz="1800" b="0" i="0" u="none" strike="noStrike" cap="none" dirty="0">
              <a:solidFill>
                <a:schemeClr val="dk1"/>
              </a:solidFill>
              <a:latin typeface="Calibri"/>
              <a:ea typeface="Calibri"/>
              <a:cs typeface="Calibri"/>
              <a:sym typeface="Calibri"/>
            </a:endParaRPr>
          </a:p>
        </p:txBody>
      </p:sp>
      <p:sp>
        <p:nvSpPr>
          <p:cNvPr id="304" name="Google Shape;304;p17">
            <a:extLst>
              <a:ext uri="{FF2B5EF4-FFF2-40B4-BE49-F238E27FC236}">
                <a16:creationId xmlns:a16="http://schemas.microsoft.com/office/drawing/2014/main" id="{2EF9FE94-AEFD-387E-3573-597438070C88}"/>
              </a:ext>
            </a:extLst>
          </p:cNvPr>
          <p:cNvSpPr/>
          <p:nvPr/>
        </p:nvSpPr>
        <p:spPr>
          <a:xfrm>
            <a:off x="6172075" y="1932619"/>
            <a:ext cx="5349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50"/>
              <a:buFont typeface="Cambria"/>
              <a:buNone/>
            </a:pPr>
            <a:r>
              <a:rPr lang="en-US" sz="1850" b="1" i="0" u="none" strike="noStrike" cap="none" dirty="0">
                <a:solidFill>
                  <a:srgbClr val="1B2A4A"/>
                </a:solidFill>
                <a:latin typeface="Cambria"/>
                <a:ea typeface="Cambria"/>
                <a:cs typeface="Cambria"/>
                <a:sym typeface="Cambria"/>
              </a:rPr>
              <a:t>Library</a:t>
            </a:r>
            <a:endParaRPr sz="1850" b="0" i="0" u="none" strike="noStrike" cap="none" dirty="0">
              <a:solidFill>
                <a:schemeClr val="dk1"/>
              </a:solidFill>
              <a:latin typeface="Calibri"/>
              <a:ea typeface="Calibri"/>
              <a:cs typeface="Calibri"/>
              <a:sym typeface="Calibri"/>
            </a:endParaRPr>
          </a:p>
        </p:txBody>
      </p:sp>
      <p:sp>
        <p:nvSpPr>
          <p:cNvPr id="305" name="Google Shape;305;p17">
            <a:extLst>
              <a:ext uri="{FF2B5EF4-FFF2-40B4-BE49-F238E27FC236}">
                <a16:creationId xmlns:a16="http://schemas.microsoft.com/office/drawing/2014/main" id="{72E271EC-AF80-AFAE-9B6C-C6F0E29F5B5D}"/>
              </a:ext>
            </a:extLst>
          </p:cNvPr>
          <p:cNvSpPr/>
          <p:nvPr/>
        </p:nvSpPr>
        <p:spPr>
          <a:xfrm>
            <a:off x="6199625" y="1965950"/>
            <a:ext cx="5349300" cy="3229994"/>
          </a:xfrm>
          <a:prstGeom prst="rect">
            <a:avLst/>
          </a:prstGeom>
          <a:noFill/>
          <a:ln>
            <a:noFill/>
          </a:ln>
        </p:spPr>
        <p:txBody>
          <a:bodyPr spcFirstLastPara="1" wrap="square" lIns="0" tIns="0" rIns="0" bIns="0" anchor="ctr" anchorCtr="0">
            <a:noAutofit/>
          </a:bodyPr>
          <a:lstStyle/>
          <a:p>
            <a:pPr marL="34290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Rachel Kohl Community Library Board of Trustees, presentation to the Bethel Township Board of Supervisors, June 2026. </a:t>
            </a:r>
            <a:r>
              <a:rPr lang="en-US" sz="1800" dirty="0">
                <a:solidFill>
                  <a:srgbClr val="1B2A4A"/>
                </a:solidFill>
                <a:latin typeface="Calibri"/>
                <a:ea typeface="Calibri"/>
                <a:cs typeface="Calibri"/>
                <a:sym typeface="Calibri"/>
                <a:hlinkClick r:id="rId4"/>
              </a:rPr>
              <a:t>https://www.youtube.com/watch?v=IHJDhvCd-Ng</a:t>
            </a:r>
            <a:r>
              <a:rPr lang="en-US" sz="1800" dirty="0">
                <a:solidFill>
                  <a:srgbClr val="1B2A4A"/>
                </a:solidFill>
                <a:latin typeface="Calibri"/>
                <a:ea typeface="Calibri"/>
                <a:cs typeface="Calibri"/>
                <a:sym typeface="Calibri"/>
              </a:rPr>
              <a:t> </a:t>
            </a:r>
          </a:p>
          <a:p>
            <a:pPr marL="34290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Rachel Kohl Community Library, audited financial statements, year ended December 31, 2023. </a:t>
            </a:r>
            <a:r>
              <a:rPr lang="en-US" sz="1800" dirty="0">
                <a:solidFill>
                  <a:srgbClr val="1B2A4A"/>
                </a:solidFill>
                <a:latin typeface="Calibri"/>
                <a:ea typeface="Calibri"/>
                <a:cs typeface="Calibri"/>
                <a:sym typeface="Calibri"/>
                <a:hlinkClick r:id="rId5"/>
              </a:rPr>
              <a:t>https://www.kohllibrary.org/wp-content/uploads/2025/02/RKCL-Audited-Financial-Statements-YE-12.31.2023-1.pdf</a:t>
            </a:r>
            <a:r>
              <a:rPr lang="en-US" sz="1800" dirty="0">
                <a:solidFill>
                  <a:srgbClr val="1B2A4A"/>
                </a:solidFill>
                <a:latin typeface="Calibri"/>
                <a:ea typeface="Calibri"/>
                <a:cs typeface="Calibri"/>
                <a:sym typeface="Calibri"/>
              </a:rPr>
              <a:t> </a:t>
            </a:r>
            <a:endParaRPr sz="1800" dirty="0">
              <a:solidFill>
                <a:srgbClr val="1B2A4A"/>
              </a:solidFill>
              <a:latin typeface="Calibri"/>
              <a:ea typeface="Calibri"/>
              <a:cs typeface="Calibri"/>
              <a:sym typeface="Calibri"/>
            </a:endParaRPr>
          </a:p>
        </p:txBody>
      </p:sp>
      <p:sp>
        <p:nvSpPr>
          <p:cNvPr id="306" name="Google Shape;306;p17">
            <a:extLst>
              <a:ext uri="{FF2B5EF4-FFF2-40B4-BE49-F238E27FC236}">
                <a16:creationId xmlns:a16="http://schemas.microsoft.com/office/drawing/2014/main" id="{AA2E3DDE-EF97-1063-B252-24DC64E3DDD3}"/>
              </a:ext>
            </a:extLst>
          </p:cNvPr>
          <p:cNvSpPr/>
          <p:nvPr/>
        </p:nvSpPr>
        <p:spPr>
          <a:xfrm>
            <a:off x="640080" y="6287199"/>
            <a:ext cx="54864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900"/>
              <a:buFont typeface="Calibri"/>
              <a:buNone/>
            </a:pPr>
            <a:endParaRPr sz="900" b="0" i="0" u="none" strike="noStrike" cap="none">
              <a:solidFill>
                <a:schemeClr val="dk1"/>
              </a:solidFill>
              <a:latin typeface="Calibri"/>
              <a:ea typeface="Calibri"/>
              <a:cs typeface="Calibri"/>
              <a:sym typeface="Calibri"/>
            </a:endParaRPr>
          </a:p>
        </p:txBody>
      </p:sp>
      <p:sp>
        <p:nvSpPr>
          <p:cNvPr id="3" name="Google Shape;302;p17">
            <a:extLst>
              <a:ext uri="{FF2B5EF4-FFF2-40B4-BE49-F238E27FC236}">
                <a16:creationId xmlns:a16="http://schemas.microsoft.com/office/drawing/2014/main" id="{91580F19-90F5-275D-8E83-8C41B4833FD6}"/>
              </a:ext>
            </a:extLst>
          </p:cNvPr>
          <p:cNvSpPr/>
          <p:nvPr/>
        </p:nvSpPr>
        <p:spPr>
          <a:xfrm>
            <a:off x="640075" y="3918913"/>
            <a:ext cx="5349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50"/>
              <a:buFont typeface="Cambria"/>
              <a:buNone/>
            </a:pPr>
            <a:r>
              <a:rPr lang="en-US" sz="1850" b="1" i="0" u="none" strike="noStrike" cap="none" dirty="0">
                <a:solidFill>
                  <a:srgbClr val="1B2A4A"/>
                </a:solidFill>
                <a:latin typeface="Cambria"/>
                <a:ea typeface="Cambria"/>
                <a:cs typeface="Cambria"/>
                <a:sym typeface="Cambria"/>
              </a:rPr>
              <a:t>Delaware County Libraries</a:t>
            </a:r>
            <a:endParaRPr sz="1850" b="0" i="0" u="none" strike="noStrike" cap="none" dirty="0">
              <a:solidFill>
                <a:schemeClr val="dk1"/>
              </a:solidFill>
              <a:latin typeface="Calibri"/>
              <a:ea typeface="Calibri"/>
              <a:cs typeface="Calibri"/>
              <a:sym typeface="Calibri"/>
            </a:endParaRPr>
          </a:p>
        </p:txBody>
      </p:sp>
      <p:sp>
        <p:nvSpPr>
          <p:cNvPr id="5" name="Google Shape;303;p17">
            <a:extLst>
              <a:ext uri="{FF2B5EF4-FFF2-40B4-BE49-F238E27FC236}">
                <a16:creationId xmlns:a16="http://schemas.microsoft.com/office/drawing/2014/main" id="{968520C7-1B60-DD71-8D37-F5B6F981D2A5}"/>
              </a:ext>
            </a:extLst>
          </p:cNvPr>
          <p:cNvSpPr/>
          <p:nvPr/>
        </p:nvSpPr>
        <p:spPr>
          <a:xfrm>
            <a:off x="640075" y="4316373"/>
            <a:ext cx="5062200" cy="1939066"/>
          </a:xfrm>
          <a:prstGeom prst="rect">
            <a:avLst/>
          </a:prstGeom>
          <a:noFill/>
          <a:ln>
            <a:noFill/>
          </a:ln>
        </p:spPr>
        <p:txBody>
          <a:bodyPr spcFirstLastPara="1" wrap="square" lIns="0" tIns="0" rIns="0" bIns="0" anchor="ctr" anchorCtr="0">
            <a:noAutofit/>
          </a:bodyPr>
          <a:lstStyle/>
          <a:p>
            <a:pPr marL="342900" lvl="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Delaware County Libraries, 2025 Impact Report. </a:t>
            </a:r>
            <a:r>
              <a:rPr lang="en-US" sz="1800" dirty="0">
                <a:solidFill>
                  <a:srgbClr val="1B2A4A"/>
                </a:solidFill>
                <a:latin typeface="Calibri"/>
                <a:ea typeface="Calibri"/>
                <a:cs typeface="Calibri"/>
                <a:sym typeface="Calibri"/>
                <a:hlinkClick r:id="rId6"/>
              </a:rPr>
              <a:t>https://www.delcolibraries.org/impact-report</a:t>
            </a:r>
            <a:r>
              <a:rPr lang="en-US" sz="1800" dirty="0">
                <a:solidFill>
                  <a:srgbClr val="1B2A4A"/>
                </a:solidFill>
                <a:latin typeface="Calibri"/>
                <a:ea typeface="Calibri"/>
                <a:cs typeface="Calibri"/>
                <a:sym typeface="Calibri"/>
              </a:rPr>
              <a:t> </a:t>
            </a:r>
            <a:endParaRPr lang="en-US" sz="1800" dirty="0">
              <a:solidFill>
                <a:schemeClr val="dk1"/>
              </a:solidFill>
              <a:latin typeface="Calibri"/>
              <a:ea typeface="Calibri"/>
              <a:cs typeface="Calibri"/>
              <a:sym typeface="Calibri"/>
            </a:endParaRPr>
          </a:p>
          <a:p>
            <a:pPr marL="342900" lvl="0" indent="-374650">
              <a:spcBef>
                <a:spcPts val="1200"/>
              </a:spcBef>
              <a:buClr>
                <a:srgbClr val="1B2A4A"/>
              </a:buClr>
              <a:buSzPts val="1800"/>
              <a:buFont typeface="Calibri"/>
              <a:buChar char="•"/>
            </a:pPr>
            <a:r>
              <a:rPr lang="en-US" sz="1800" dirty="0">
                <a:solidFill>
                  <a:srgbClr val="1B2A4A"/>
                </a:solidFill>
                <a:latin typeface="Calibri"/>
                <a:ea typeface="Calibri"/>
                <a:cs typeface="Calibri"/>
                <a:sym typeface="Calibri"/>
              </a:rPr>
              <a:t>Delaware County Libraries System’s State Aided Libraries Municipal Per Capita Funding Profile, 2020. </a:t>
            </a:r>
            <a:r>
              <a:rPr lang="en-US" sz="1800" dirty="0">
                <a:solidFill>
                  <a:srgbClr val="1B2A4A"/>
                </a:solidFill>
                <a:latin typeface="Calibri"/>
                <a:ea typeface="Calibri"/>
                <a:cs typeface="Calibri"/>
                <a:sym typeface="Calibri"/>
                <a:hlinkClick r:id="rId7"/>
              </a:rPr>
              <a:t>https://www.kohllibrary.org/wp-content/uploads/2022/01/Municipal-Funding-2020.xls</a:t>
            </a:r>
            <a:r>
              <a:rPr lang="en-US" sz="1800" dirty="0">
                <a:solidFill>
                  <a:srgbClr val="1B2A4A"/>
                </a:solidFill>
                <a:latin typeface="Calibri"/>
                <a:ea typeface="Calibri"/>
                <a:cs typeface="Calibri"/>
                <a:sym typeface="Calibri"/>
              </a:rPr>
              <a:t> </a:t>
            </a:r>
            <a:endParaRPr lang="en-US" sz="1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4855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02F7F1F2-F7DC-7138-D831-BB7C320051F1}"/>
            </a:ext>
          </a:extLst>
        </p:cNvPr>
        <p:cNvGrpSpPr/>
        <p:nvPr/>
      </p:nvGrpSpPr>
      <p:grpSpPr>
        <a:xfrm>
          <a:off x="0" y="0"/>
          <a:ext cx="0" cy="0"/>
          <a:chOff x="0" y="0"/>
          <a:chExt cx="0" cy="0"/>
        </a:xfrm>
      </p:grpSpPr>
      <p:graphicFrame>
        <p:nvGraphicFramePr>
          <p:cNvPr id="136" name="Google Shape;136;p8">
            <a:extLst>
              <a:ext uri="{FF2B5EF4-FFF2-40B4-BE49-F238E27FC236}">
                <a16:creationId xmlns:a16="http://schemas.microsoft.com/office/drawing/2014/main" id="{28BD9D16-7D2A-6727-8129-ED6FB1D5C27E}"/>
              </a:ext>
            </a:extLst>
          </p:cNvPr>
          <p:cNvGraphicFramePr/>
          <p:nvPr/>
        </p:nvGraphicFramePr>
        <p:xfrm>
          <a:off x="1109841" y="1467350"/>
          <a:ext cx="9815050" cy="4407375"/>
        </p:xfrm>
        <a:graphic>
          <a:graphicData uri="http://schemas.openxmlformats.org/drawingml/2006/table">
            <a:tbl>
              <a:tblPr>
                <a:noFill/>
                <a:tableStyleId>{08E8BE59-C026-43F2-B8DF-AEE6908A0065}</a:tableStyleId>
              </a:tblPr>
              <a:tblGrid>
                <a:gridCol w="4159583">
                  <a:extLst>
                    <a:ext uri="{9D8B030D-6E8A-4147-A177-3AD203B41FA5}">
                      <a16:colId xmlns:a16="http://schemas.microsoft.com/office/drawing/2014/main" val="20000"/>
                    </a:ext>
                  </a:extLst>
                </a:gridCol>
                <a:gridCol w="1859796">
                  <a:extLst>
                    <a:ext uri="{9D8B030D-6E8A-4147-A177-3AD203B41FA5}">
                      <a16:colId xmlns:a16="http://schemas.microsoft.com/office/drawing/2014/main" val="20001"/>
                    </a:ext>
                  </a:extLst>
                </a:gridCol>
                <a:gridCol w="1890794">
                  <a:extLst>
                    <a:ext uri="{9D8B030D-6E8A-4147-A177-3AD203B41FA5}">
                      <a16:colId xmlns:a16="http://schemas.microsoft.com/office/drawing/2014/main" val="20002"/>
                    </a:ext>
                  </a:extLst>
                </a:gridCol>
                <a:gridCol w="1904877">
                  <a:extLst>
                    <a:ext uri="{9D8B030D-6E8A-4147-A177-3AD203B41FA5}">
                      <a16:colId xmlns:a16="http://schemas.microsoft.com/office/drawing/2014/main" val="3922006594"/>
                    </a:ext>
                  </a:extLst>
                </a:gridCol>
              </a:tblGrid>
              <a:tr h="566925">
                <a:tc>
                  <a:txBody>
                    <a:bodyPr/>
                    <a:lstStyle/>
                    <a:p>
                      <a:pPr marL="0" marR="0" lvl="0" indent="0" algn="ctr" rtl="0">
                        <a:spcBef>
                          <a:spcPts val="0"/>
                        </a:spcBef>
                        <a:spcAft>
                          <a:spcPts val="0"/>
                        </a:spcAft>
                        <a:buClr>
                          <a:schemeClr val="dk1"/>
                        </a:buClr>
                        <a:buSzPts val="1350"/>
                        <a:buFont typeface="Calibri"/>
                        <a:buNone/>
                      </a:pP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350"/>
                        <a:buFont typeface="Calibri"/>
                        <a:buNone/>
                      </a:pPr>
                      <a:r>
                        <a:rPr lang="en-US" sz="2000" b="1" u="none" strike="noStrike" cap="none" dirty="0">
                          <a:solidFill>
                            <a:srgbClr val="FFFFFF"/>
                          </a:solidFill>
                          <a:latin typeface="Calibri"/>
                          <a:ea typeface="Calibri"/>
                          <a:cs typeface="Calibri"/>
                          <a:sym typeface="Calibri"/>
                        </a:rPr>
                        <a:t>Current</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1B2A4A"/>
                    </a:solidFill>
                  </a:tcPr>
                </a:tc>
                <a:tc>
                  <a:txBody>
                    <a:bodyPr/>
                    <a:lstStyle/>
                    <a:p>
                      <a:pPr marL="0" marR="0" lvl="0" indent="0" algn="ctr" rtl="0">
                        <a:spcBef>
                          <a:spcPts val="0"/>
                        </a:spcBef>
                        <a:spcAft>
                          <a:spcPts val="0"/>
                        </a:spcAft>
                        <a:buClr>
                          <a:srgbClr val="FFFFFF"/>
                        </a:buClr>
                        <a:buSzPts val="1350"/>
                        <a:buFont typeface="Calibri"/>
                        <a:buNone/>
                      </a:pPr>
                      <a:r>
                        <a:rPr lang="en-US" sz="2000" b="1" dirty="0">
                          <a:solidFill>
                            <a:srgbClr val="FFFFFF"/>
                          </a:solidFill>
                          <a:latin typeface="Calibri"/>
                          <a:ea typeface="Calibri"/>
                          <a:cs typeface="Calibri"/>
                          <a:sym typeface="Calibri"/>
                        </a:rPr>
                        <a:t>Proposed</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2E4570"/>
                    </a:solidFill>
                  </a:tcPr>
                </a:tc>
                <a:tc>
                  <a:txBody>
                    <a:bodyPr/>
                    <a:lstStyle/>
                    <a:p>
                      <a:pPr marL="0" marR="0" lvl="0" indent="0" algn="ctr" rtl="0">
                        <a:spcBef>
                          <a:spcPts val="0"/>
                        </a:spcBef>
                        <a:spcAft>
                          <a:spcPts val="0"/>
                        </a:spcAft>
                        <a:buClr>
                          <a:srgbClr val="FFFFFF"/>
                        </a:buClr>
                        <a:buSzPts val="1350"/>
                        <a:buFont typeface="Calibri"/>
                        <a:buNone/>
                      </a:pPr>
                      <a:r>
                        <a:rPr lang="en-US" sz="2000" b="1" i="0" u="none" strike="noStrike" cap="none" spc="0" dirty="0">
                          <a:solidFill>
                            <a:srgbClr val="FFFFFF"/>
                          </a:solidFill>
                          <a:latin typeface="Calibri"/>
                          <a:ea typeface="Calibri"/>
                          <a:cs typeface="Calibri"/>
                          <a:sym typeface="Calibri"/>
                        </a:rPr>
                        <a:t>Increase</a:t>
                      </a:r>
                      <a:endParaRPr sz="2000" b="1" i="0" u="none" strike="noStrike" cap="none" spc="0" dirty="0">
                        <a:solidFill>
                          <a:srgbClr val="FFFFFF"/>
                        </a:solidFill>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solidFill>
                      <a:srgbClr val="2E4570"/>
                    </a:solidFill>
                  </a:tcPr>
                </a:tc>
                <a:extLst>
                  <a:ext uri="{0D108BD9-81ED-4DB2-BD59-A6C34878D82A}">
                    <a16:rowId xmlns:a16="http://schemas.microsoft.com/office/drawing/2014/main" val="10000"/>
                  </a:ext>
                </a:extLst>
              </a:tr>
              <a:tr h="640075">
                <a:tc>
                  <a:txBody>
                    <a:bodyPr/>
                    <a:lstStyle/>
                    <a:p>
                      <a:pPr marL="0" marR="0" lvl="0" indent="0" algn="l" rtl="0">
                        <a:spcBef>
                          <a:spcPts val="0"/>
                        </a:spcBef>
                        <a:spcAft>
                          <a:spcPts val="0"/>
                        </a:spcAft>
                        <a:buClr>
                          <a:srgbClr val="1B2A4A"/>
                        </a:buClr>
                        <a:buSzPts val="1300"/>
                        <a:buFont typeface="Calibri"/>
                        <a:buNone/>
                      </a:pPr>
                      <a:r>
                        <a:rPr lang="en-US" sz="2000" b="1" u="none" strike="noStrike" cap="none">
                          <a:solidFill>
                            <a:srgbClr val="1B2A4A"/>
                          </a:solidFill>
                          <a:latin typeface="Calibri"/>
                          <a:ea typeface="Calibri"/>
                          <a:cs typeface="Calibri"/>
                          <a:sym typeface="Calibri"/>
                        </a:rPr>
                        <a:t>Millage rate</a:t>
                      </a:r>
                      <a:endParaRPr sz="2000" u="none" strike="noStrike" cap="none">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a:solidFill>
                            <a:srgbClr val="1B2A4A"/>
                          </a:solidFill>
                          <a:latin typeface="Calibri"/>
                          <a:ea typeface="Calibri"/>
                          <a:cs typeface="Calibri"/>
                          <a:sym typeface="Calibri"/>
                        </a:rPr>
                        <a:t>0.027</a:t>
                      </a:r>
                      <a:endParaRPr sz="2000" u="none" strike="noStrike" cap="none">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a:solidFill>
                            <a:srgbClr val="1B2A4A"/>
                          </a:solidFill>
                          <a:latin typeface="Calibri"/>
                          <a:ea typeface="Calibri"/>
                          <a:cs typeface="Calibri"/>
                          <a:sym typeface="Calibri"/>
                        </a:rPr>
                        <a:t>0.03</a:t>
                      </a:r>
                      <a:r>
                        <a:rPr lang="en-US" sz="2000">
                          <a:solidFill>
                            <a:srgbClr val="1B2A4A"/>
                          </a:solidFill>
                          <a:latin typeface="Calibri"/>
                          <a:ea typeface="Calibri"/>
                          <a:cs typeface="Calibri"/>
                          <a:sym typeface="Calibri"/>
                        </a:rPr>
                        <a:t>7</a:t>
                      </a:r>
                      <a:endParaRPr sz="2000" u="none" strike="noStrike" cap="none">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solidFill>
                      <a:srgbClr val="EDF1F7"/>
                    </a:solidFill>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0.010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solidFill>
                      <a:srgbClr val="EDF1F7"/>
                    </a:solidFill>
                  </a:tcPr>
                </a:tc>
                <a:extLst>
                  <a:ext uri="{0D108BD9-81ED-4DB2-BD59-A6C34878D82A}">
                    <a16:rowId xmlns:a16="http://schemas.microsoft.com/office/drawing/2014/main" val="10001"/>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Total revenue</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~$36,000</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~$49,000</a:t>
                      </a: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~$13,000</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extLst>
                  <a:ext uri="{0D108BD9-81ED-4DB2-BD59-A6C34878D82A}">
                    <a16:rowId xmlns:a16="http://schemas.microsoft.com/office/drawing/2014/main" val="1186742759"/>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Average $ / resident / year</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$3.68</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$5.00+</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C9962C"/>
                        </a:buClr>
                        <a:buSzPts val="1300"/>
                        <a:buFont typeface="Calibri"/>
                        <a:buNone/>
                      </a:pPr>
                      <a:r>
                        <a:rPr lang="en-US" sz="2000" u="none" strike="noStrike" cap="none" dirty="0">
                          <a:latin typeface="Calibri"/>
                          <a:ea typeface="Calibri"/>
                          <a:cs typeface="Calibri"/>
                          <a:sym typeface="Calibri"/>
                        </a:rPr>
                        <a:t>$1.32</a:t>
                      </a:r>
                      <a:endParaRPr sz="2000" u="none" strike="noStrike" cap="none" dirty="0">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extLst>
                  <a:ext uri="{0D108BD9-81ED-4DB2-BD59-A6C34878D82A}">
                    <a16:rowId xmlns:a16="http://schemas.microsoft.com/office/drawing/2014/main" val="1551355511"/>
                  </a:ext>
                </a:extLst>
              </a:tr>
              <a:tr h="640075">
                <a:tc>
                  <a:txBody>
                    <a:bodyPr/>
                    <a:lstStyle/>
                    <a:p>
                      <a:pPr marL="0" marR="0" lvl="0" indent="0" algn="l" rtl="0">
                        <a:spcBef>
                          <a:spcPts val="0"/>
                        </a:spcBef>
                        <a:spcAft>
                          <a:spcPts val="0"/>
                        </a:spcAft>
                        <a:buClr>
                          <a:srgbClr val="1B2A4A"/>
                        </a:buClr>
                        <a:buSzPts val="1300"/>
                        <a:buFont typeface="Calibri"/>
                        <a:buNone/>
                      </a:pPr>
                      <a:r>
                        <a:rPr lang="en-US" sz="2000" b="0" u="none" strike="noStrike" cap="none" dirty="0">
                          <a:solidFill>
                            <a:schemeClr val="tx1"/>
                          </a:solidFill>
                          <a:latin typeface="Calibri"/>
                          <a:ea typeface="Calibri"/>
                          <a:cs typeface="Calibri"/>
                          <a:sym typeface="Calibri"/>
                        </a:rPr>
                        <a:t>Cost</a:t>
                      </a:r>
                      <a:r>
                        <a:rPr lang="en-US" sz="2000" b="0" u="none" strike="noStrike" cap="none" dirty="0">
                          <a:solidFill>
                            <a:srgbClr val="1B2A4A"/>
                          </a:solidFill>
                          <a:latin typeface="Calibri"/>
                          <a:ea typeface="Calibri"/>
                          <a:cs typeface="Calibri"/>
                          <a:sym typeface="Calibri"/>
                        </a:rPr>
                        <a:t> per $100,000 of assessed value</a:t>
                      </a:r>
                      <a:endParaRPr sz="2000" b="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u="none" strike="noStrike" cap="none" dirty="0">
                          <a:solidFill>
                            <a:srgbClr val="1B2A4A"/>
                          </a:solidFill>
                          <a:latin typeface="Calibri"/>
                          <a:ea typeface="Calibri"/>
                          <a:cs typeface="Calibri"/>
                          <a:sym typeface="Calibri"/>
                        </a:rPr>
                        <a:t>$2.70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$3.70</a:t>
                      </a: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+$1.00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lgn="ctr">
                      <a:solidFill>
                        <a:srgbClr val="D7DEE8"/>
                      </a:solidFill>
                      <a:prstDash val="solid"/>
                      <a:round/>
                      <a:headEnd type="none" w="sm" len="sm"/>
                      <a:tailEnd type="none" w="sm" len="sm"/>
                    </a:lnB>
                  </a:tcPr>
                </a:tc>
                <a:extLst>
                  <a:ext uri="{0D108BD9-81ED-4DB2-BD59-A6C34878D82A}">
                    <a16:rowId xmlns:a16="http://schemas.microsoft.com/office/drawing/2014/main" val="10002"/>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Property assessed at $250,000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$6.75</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$9.25</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+$2.50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extLst>
                  <a:ext uri="{0D108BD9-81ED-4DB2-BD59-A6C34878D82A}">
                    <a16:rowId xmlns:a16="http://schemas.microsoft.com/office/drawing/2014/main" val="3597239330"/>
                  </a:ext>
                </a:extLst>
              </a:tr>
              <a:tr h="640075">
                <a:tc>
                  <a:txBody>
                    <a:bodyPr/>
                    <a:lstStyle/>
                    <a:p>
                      <a:pPr marL="0" marR="0" lvl="0" indent="0" algn="l" rtl="0">
                        <a:spcBef>
                          <a:spcPts val="0"/>
                        </a:spcBef>
                        <a:spcAft>
                          <a:spcPts val="0"/>
                        </a:spcAft>
                        <a:buClr>
                          <a:srgbClr val="1B2A4A"/>
                        </a:buClr>
                        <a:buSzPts val="1300"/>
                        <a:buFont typeface="Calibri"/>
                        <a:buNone/>
                      </a:pPr>
                      <a:r>
                        <a:rPr lang="en-US" sz="2000" u="none" strike="noStrike" cap="none" dirty="0">
                          <a:latin typeface="Calibri"/>
                          <a:ea typeface="Calibri"/>
                          <a:cs typeface="Calibri"/>
                          <a:sym typeface="Calibri"/>
                        </a:rPr>
                        <a:t>Property assessed at $400,000</a:t>
                      </a:r>
                      <a:endParaRPr sz="2000" u="none" strike="noStrike" cap="none" dirty="0">
                        <a:latin typeface="Calibri"/>
                        <a:ea typeface="Calibri"/>
                        <a:cs typeface="Calibri"/>
                        <a:sym typeface="Calibri"/>
                      </a:endParaRPr>
                    </a:p>
                  </a:txBody>
                  <a:tcPr marL="76200" marR="76200" marT="50800" marB="50800" anchor="ctr">
                    <a:lnL w="9525" cap="flat" cmpd="sng">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$10.80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$14.80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lgn="ctr">
                      <a:solidFill>
                        <a:srgbClr val="D7DEE8"/>
                      </a:solidFill>
                      <a:prstDash val="solid"/>
                      <a:round/>
                      <a:headEnd type="none" w="sm" len="sm"/>
                      <a:tailEnd type="none" w="sm" len="sm"/>
                    </a:lnR>
                    <a:lnT w="9525" cap="flat" cmpd="sng">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300"/>
                        <a:buFont typeface="Calibri"/>
                        <a:buNone/>
                      </a:pPr>
                      <a:r>
                        <a:rPr lang="en-US" sz="2000" b="0" i="0" u="none" strike="noStrike" cap="none" spc="0" dirty="0">
                          <a:solidFill>
                            <a:srgbClr val="1B2A4A"/>
                          </a:solidFill>
                          <a:latin typeface="Calibri"/>
                          <a:ea typeface="Calibri"/>
                          <a:cs typeface="Calibri"/>
                          <a:sym typeface="Calibri"/>
                        </a:rPr>
                        <a:t>+$4.00</a:t>
                      </a:r>
                      <a:endParaRPr sz="2000" b="0" i="0" u="none" strike="noStrike" cap="none" spc="0" dirty="0">
                        <a:solidFill>
                          <a:srgbClr val="1B2A4A"/>
                        </a:solidFill>
                        <a:latin typeface="Calibri"/>
                        <a:ea typeface="Calibri"/>
                        <a:cs typeface="Calibri"/>
                        <a:sym typeface="Calibri"/>
                      </a:endParaRPr>
                    </a:p>
                  </a:txBody>
                  <a:tcPr marL="76200" marR="76200" marT="50800" marB="50800" anchor="ctr">
                    <a:lnL w="9525" cap="flat" cmpd="sng" algn="ctr">
                      <a:solidFill>
                        <a:srgbClr val="D7DEE8"/>
                      </a:solidFill>
                      <a:prstDash val="solid"/>
                      <a:round/>
                      <a:headEnd type="none" w="sm" len="sm"/>
                      <a:tailEnd type="none" w="sm" len="sm"/>
                    </a:lnL>
                    <a:lnR w="9525" cap="flat" cmpd="sng">
                      <a:solidFill>
                        <a:srgbClr val="D7DEE8"/>
                      </a:solidFill>
                      <a:prstDash val="solid"/>
                      <a:round/>
                      <a:headEnd type="none" w="sm" len="sm"/>
                      <a:tailEnd type="none" w="sm" len="sm"/>
                    </a:lnR>
                    <a:lnT w="9525" cap="flat" cmpd="sng" algn="ctr">
                      <a:solidFill>
                        <a:srgbClr val="D7DEE8"/>
                      </a:solidFill>
                      <a:prstDash val="solid"/>
                      <a:round/>
                      <a:headEnd type="none" w="sm" len="sm"/>
                      <a:tailEnd type="none" w="sm" len="sm"/>
                    </a:lnT>
                    <a:lnB w="9525" cap="flat" cmpd="sng">
                      <a:solidFill>
                        <a:srgbClr val="D7DEE8"/>
                      </a:solidFill>
                      <a:prstDash val="solid"/>
                      <a:round/>
                      <a:headEnd type="none" w="sm" len="sm"/>
                      <a:tailEnd type="none" w="sm" len="sm"/>
                    </a:lnB>
                  </a:tcPr>
                </a:tc>
                <a:extLst>
                  <a:ext uri="{0D108BD9-81ED-4DB2-BD59-A6C34878D82A}">
                    <a16:rowId xmlns:a16="http://schemas.microsoft.com/office/drawing/2014/main" val="3498826544"/>
                  </a:ext>
                </a:extLst>
              </a:tr>
            </a:tbl>
          </a:graphicData>
        </a:graphic>
      </p:graphicFrame>
      <p:sp>
        <p:nvSpPr>
          <p:cNvPr id="139" name="Google Shape;139;p8">
            <a:extLst>
              <a:ext uri="{FF2B5EF4-FFF2-40B4-BE49-F238E27FC236}">
                <a16:creationId xmlns:a16="http://schemas.microsoft.com/office/drawing/2014/main" id="{44039754-BEEC-4E50-ED17-D5D88E10F3EA}"/>
              </a:ext>
            </a:extLst>
          </p:cNvPr>
          <p:cNvSpPr/>
          <p:nvPr/>
        </p:nvSpPr>
        <p:spPr>
          <a:xfrm>
            <a:off x="1496400" y="413150"/>
            <a:ext cx="91992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dirty="0">
                <a:solidFill>
                  <a:srgbClr val="1B2A4A"/>
                </a:solidFill>
                <a:latin typeface="Cambria"/>
                <a:ea typeface="Cambria"/>
                <a:cs typeface="Cambria"/>
                <a:sym typeface="Cambria"/>
              </a:rPr>
              <a:t>The Ask: $1.00 More per $100,000 of Assessed Value, About $13,000 a Year</a:t>
            </a:r>
            <a:endParaRPr sz="2800" b="0" i="0" u="none" strike="noStrike" cap="none" dirty="0">
              <a:solidFill>
                <a:srgbClr val="000000"/>
              </a:solidFill>
              <a:latin typeface="Calibri"/>
              <a:ea typeface="Calibri"/>
              <a:cs typeface="Calibri"/>
              <a:sym typeface="Calibri"/>
            </a:endParaRPr>
          </a:p>
        </p:txBody>
      </p:sp>
      <p:sp>
        <p:nvSpPr>
          <p:cNvPr id="140" name="TextBox 139">
            <a:extLst>
              <a:ext uri="{FF2B5EF4-FFF2-40B4-BE49-F238E27FC236}">
                <a16:creationId xmlns:a16="http://schemas.microsoft.com/office/drawing/2014/main" id="{BCC0B330-8A77-C9FB-EB72-0CD1D475DA36}"/>
              </a:ext>
            </a:extLst>
          </p:cNvPr>
          <p:cNvSpPr txBox="1"/>
          <p:nvPr/>
        </p:nvSpPr>
        <p:spPr>
          <a:xfrm>
            <a:off x="996696" y="6492240"/>
            <a:ext cx="10972800" cy="276999"/>
          </a:xfrm>
          <a:prstGeom prst="rect">
            <a:avLst/>
          </a:prstGeom>
          <a:noFill/>
        </p:spPr>
        <p:txBody>
          <a:bodyPr wrap="square">
            <a:spAutoFit/>
          </a:bodyPr>
          <a:lstStyle/>
          <a:p>
            <a:r>
              <a:rPr sz="1200" dirty="0">
                <a:solidFill>
                  <a:srgbClr val="5A6172"/>
                </a:solidFill>
                <a:latin typeface="Calibri"/>
              </a:rPr>
              <a:t>Sources: Resolution 2026-33; Bethel Township 2026 Adopted Budget, Library Fund. Revenue uses the 2026 budgeted library tax.</a:t>
            </a:r>
          </a:p>
        </p:txBody>
      </p:sp>
    </p:spTree>
    <p:extLst>
      <p:ext uri="{BB962C8B-B14F-4D97-AF65-F5344CB8AC3E}">
        <p14:creationId xmlns:p14="http://schemas.microsoft.com/office/powerpoint/2010/main" val="3542725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
          <a:extLst>
            <a:ext uri="{FF2B5EF4-FFF2-40B4-BE49-F238E27FC236}">
              <a16:creationId xmlns:a16="http://schemas.microsoft.com/office/drawing/2014/main" id="{03E2F777-F280-4B9A-6E58-E6DA97B7654D}"/>
            </a:ext>
          </a:extLst>
        </p:cNvPr>
        <p:cNvGrpSpPr/>
        <p:nvPr/>
      </p:nvGrpSpPr>
      <p:grpSpPr>
        <a:xfrm>
          <a:off x="0" y="0"/>
          <a:ext cx="0" cy="0"/>
          <a:chOff x="0" y="0"/>
          <a:chExt cx="0" cy="0"/>
        </a:xfrm>
      </p:grpSpPr>
      <p:sp>
        <p:nvSpPr>
          <p:cNvPr id="52" name="Google Shape;52;p5">
            <a:extLst>
              <a:ext uri="{FF2B5EF4-FFF2-40B4-BE49-F238E27FC236}">
                <a16:creationId xmlns:a16="http://schemas.microsoft.com/office/drawing/2014/main" id="{309F4B18-648E-9BDF-2261-71BB0B7016D7}"/>
              </a:ext>
            </a:extLst>
          </p:cNvPr>
          <p:cNvSpPr/>
          <p:nvPr/>
        </p:nvSpPr>
        <p:spPr>
          <a:xfrm>
            <a:off x="640075" y="1534573"/>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a:extLst>
              <a:ext uri="{FF2B5EF4-FFF2-40B4-BE49-F238E27FC236}">
                <a16:creationId xmlns:a16="http://schemas.microsoft.com/office/drawing/2014/main" id="{84591C7E-DFF8-82AD-E7FA-23AE1B3C0834}"/>
              </a:ext>
            </a:extLst>
          </p:cNvPr>
          <p:cNvSpPr/>
          <p:nvPr/>
        </p:nvSpPr>
        <p:spPr>
          <a:xfrm>
            <a:off x="1636726"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 name="Google Shape;54;p5" descr="preencoded.png">
            <a:extLst>
              <a:ext uri="{FF2B5EF4-FFF2-40B4-BE49-F238E27FC236}">
                <a16:creationId xmlns:a16="http://schemas.microsoft.com/office/drawing/2014/main" id="{F28427C8-BCFB-56F8-04D2-C0B521B3DBA3}"/>
              </a:ext>
            </a:extLst>
          </p:cNvPr>
          <p:cNvPicPr preferRelativeResize="0"/>
          <p:nvPr/>
        </p:nvPicPr>
        <p:blipFill rotWithShape="1">
          <a:blip r:embed="rId3">
            <a:alphaModFix/>
          </a:blip>
          <a:srcRect/>
          <a:stretch/>
        </p:blipFill>
        <p:spPr>
          <a:xfrm>
            <a:off x="1719911" y="1885750"/>
            <a:ext cx="473659" cy="473659"/>
          </a:xfrm>
          <a:prstGeom prst="rect">
            <a:avLst/>
          </a:prstGeom>
          <a:noFill/>
          <a:ln>
            <a:noFill/>
          </a:ln>
        </p:spPr>
      </p:pic>
      <p:sp>
        <p:nvSpPr>
          <p:cNvPr id="55" name="Google Shape;55;p5">
            <a:extLst>
              <a:ext uri="{FF2B5EF4-FFF2-40B4-BE49-F238E27FC236}">
                <a16:creationId xmlns:a16="http://schemas.microsoft.com/office/drawing/2014/main" id="{2738970F-0AA8-28EB-92A9-9FC38036EFB7}"/>
              </a:ext>
            </a:extLst>
          </p:cNvPr>
          <p:cNvSpPr/>
          <p:nvPr/>
        </p:nvSpPr>
        <p:spPr>
          <a:xfrm>
            <a:off x="640030"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234,822</a:t>
            </a:r>
            <a:endParaRPr sz="3000" b="0" i="0" u="none" strike="noStrike" cap="none">
              <a:solidFill>
                <a:schemeClr val="dk1"/>
              </a:solidFill>
              <a:latin typeface="Calibri"/>
              <a:ea typeface="Calibri"/>
              <a:cs typeface="Calibri"/>
              <a:sym typeface="Calibri"/>
            </a:endParaRPr>
          </a:p>
        </p:txBody>
      </p:sp>
      <p:sp>
        <p:nvSpPr>
          <p:cNvPr id="56" name="Google Shape;56;p5">
            <a:extLst>
              <a:ext uri="{FF2B5EF4-FFF2-40B4-BE49-F238E27FC236}">
                <a16:creationId xmlns:a16="http://schemas.microsoft.com/office/drawing/2014/main" id="{29BB6AA8-A4C1-1CDF-67D5-2FBC664D51E1}"/>
              </a:ext>
            </a:extLst>
          </p:cNvPr>
          <p:cNvSpPr/>
          <p:nvPr/>
        </p:nvSpPr>
        <p:spPr>
          <a:xfrm>
            <a:off x="8046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Items circulated in 2025, about 19,600 a month</a:t>
            </a:r>
            <a:endParaRPr sz="1600" b="0" i="0" u="none" strike="noStrike" cap="none" dirty="0">
              <a:solidFill>
                <a:schemeClr val="dk1"/>
              </a:solidFill>
              <a:latin typeface="Calibri"/>
              <a:ea typeface="Calibri"/>
              <a:cs typeface="Calibri"/>
              <a:sym typeface="Calibri"/>
            </a:endParaRPr>
          </a:p>
        </p:txBody>
      </p:sp>
      <p:sp>
        <p:nvSpPr>
          <p:cNvPr id="57" name="Google Shape;57;p5">
            <a:extLst>
              <a:ext uri="{FF2B5EF4-FFF2-40B4-BE49-F238E27FC236}">
                <a16:creationId xmlns:a16="http://schemas.microsoft.com/office/drawing/2014/main" id="{CEB4A410-E915-3465-4CFC-62865718E79E}"/>
              </a:ext>
            </a:extLst>
          </p:cNvPr>
          <p:cNvSpPr/>
          <p:nvPr/>
        </p:nvSpPr>
        <p:spPr>
          <a:xfrm>
            <a:off x="3438150" y="1534549"/>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a:extLst>
              <a:ext uri="{FF2B5EF4-FFF2-40B4-BE49-F238E27FC236}">
                <a16:creationId xmlns:a16="http://schemas.microsoft.com/office/drawing/2014/main" id="{F1BD1C94-5D09-F74E-6FE2-F2E75C7390B8}"/>
              </a:ext>
            </a:extLst>
          </p:cNvPr>
          <p:cNvSpPr/>
          <p:nvPr/>
        </p:nvSpPr>
        <p:spPr>
          <a:xfrm>
            <a:off x="4434728"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5" descr="preencoded.png">
            <a:extLst>
              <a:ext uri="{FF2B5EF4-FFF2-40B4-BE49-F238E27FC236}">
                <a16:creationId xmlns:a16="http://schemas.microsoft.com/office/drawing/2014/main" id="{06B76B6E-F6E5-0012-9018-0FE19F777C88}"/>
              </a:ext>
            </a:extLst>
          </p:cNvPr>
          <p:cNvPicPr preferRelativeResize="0"/>
          <p:nvPr/>
        </p:nvPicPr>
        <p:blipFill rotWithShape="1">
          <a:blip r:embed="rId4">
            <a:alphaModFix/>
          </a:blip>
          <a:srcRect/>
          <a:stretch/>
        </p:blipFill>
        <p:spPr>
          <a:xfrm>
            <a:off x="4518013" y="1885750"/>
            <a:ext cx="473659" cy="473659"/>
          </a:xfrm>
          <a:prstGeom prst="rect">
            <a:avLst/>
          </a:prstGeom>
          <a:noFill/>
          <a:ln>
            <a:noFill/>
          </a:ln>
        </p:spPr>
      </p:pic>
      <p:sp>
        <p:nvSpPr>
          <p:cNvPr id="60" name="Google Shape;60;p5">
            <a:extLst>
              <a:ext uri="{FF2B5EF4-FFF2-40B4-BE49-F238E27FC236}">
                <a16:creationId xmlns:a16="http://schemas.microsoft.com/office/drawing/2014/main" id="{542FC290-D438-9D88-C62C-B7AE8ECB843C}"/>
              </a:ext>
            </a:extLst>
          </p:cNvPr>
          <p:cNvSpPr/>
          <p:nvPr/>
        </p:nvSpPr>
        <p:spPr>
          <a:xfrm>
            <a:off x="3438069"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40,000</a:t>
            </a:r>
            <a:endParaRPr sz="3000" b="0" i="0" u="none" strike="noStrike" cap="none">
              <a:solidFill>
                <a:schemeClr val="dk1"/>
              </a:solidFill>
              <a:latin typeface="Calibri"/>
              <a:ea typeface="Calibri"/>
              <a:cs typeface="Calibri"/>
              <a:sym typeface="Calibri"/>
            </a:endParaRPr>
          </a:p>
        </p:txBody>
      </p:sp>
      <p:sp>
        <p:nvSpPr>
          <p:cNvPr id="61" name="Google Shape;61;p5">
            <a:extLst>
              <a:ext uri="{FF2B5EF4-FFF2-40B4-BE49-F238E27FC236}">
                <a16:creationId xmlns:a16="http://schemas.microsoft.com/office/drawing/2014/main" id="{799ECE4A-8371-A50E-1B7D-9A919DA27AC7}"/>
              </a:ext>
            </a:extLst>
          </p:cNvPr>
          <p:cNvSpPr/>
          <p:nvPr/>
        </p:nvSpPr>
        <p:spPr>
          <a:xfrm>
            <a:off x="3602725" y="3264400"/>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Library visits in 2025</a:t>
            </a:r>
            <a:endParaRPr sz="1600" b="0" i="0" u="none" strike="noStrike" cap="none" dirty="0">
              <a:solidFill>
                <a:schemeClr val="dk1"/>
              </a:solidFill>
              <a:latin typeface="Calibri"/>
              <a:ea typeface="Calibri"/>
              <a:cs typeface="Calibri"/>
              <a:sym typeface="Calibri"/>
            </a:endParaRPr>
          </a:p>
        </p:txBody>
      </p:sp>
      <p:sp>
        <p:nvSpPr>
          <p:cNvPr id="62" name="Google Shape;62;p5">
            <a:extLst>
              <a:ext uri="{FF2B5EF4-FFF2-40B4-BE49-F238E27FC236}">
                <a16:creationId xmlns:a16="http://schemas.microsoft.com/office/drawing/2014/main" id="{01C026AB-400E-595B-3173-1BD16BFF3E77}"/>
              </a:ext>
            </a:extLst>
          </p:cNvPr>
          <p:cNvSpPr/>
          <p:nvPr/>
        </p:nvSpPr>
        <p:spPr>
          <a:xfrm>
            <a:off x="6236200"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a:extLst>
              <a:ext uri="{FF2B5EF4-FFF2-40B4-BE49-F238E27FC236}">
                <a16:creationId xmlns:a16="http://schemas.microsoft.com/office/drawing/2014/main" id="{263DF875-DD4B-B778-5ABB-EB4189BF0CB7}"/>
              </a:ext>
            </a:extLst>
          </p:cNvPr>
          <p:cNvSpPr/>
          <p:nvPr/>
        </p:nvSpPr>
        <p:spPr>
          <a:xfrm>
            <a:off x="7232879" y="1802540"/>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Google Shape;64;p5" descr="preencoded.png">
            <a:extLst>
              <a:ext uri="{FF2B5EF4-FFF2-40B4-BE49-F238E27FC236}">
                <a16:creationId xmlns:a16="http://schemas.microsoft.com/office/drawing/2014/main" id="{E34BCF7C-944F-868A-60D2-DDB3128614D8}"/>
              </a:ext>
            </a:extLst>
          </p:cNvPr>
          <p:cNvPicPr preferRelativeResize="0"/>
          <p:nvPr/>
        </p:nvPicPr>
        <p:blipFill rotWithShape="1">
          <a:blip r:embed="rId5">
            <a:alphaModFix/>
          </a:blip>
          <a:srcRect/>
          <a:stretch/>
        </p:blipFill>
        <p:spPr>
          <a:xfrm>
            <a:off x="7316077" y="1885825"/>
            <a:ext cx="473659" cy="473659"/>
          </a:xfrm>
          <a:prstGeom prst="rect">
            <a:avLst/>
          </a:prstGeom>
          <a:noFill/>
          <a:ln>
            <a:noFill/>
          </a:ln>
        </p:spPr>
      </p:pic>
      <p:sp>
        <p:nvSpPr>
          <p:cNvPr id="65" name="Google Shape;65;p5">
            <a:extLst>
              <a:ext uri="{FF2B5EF4-FFF2-40B4-BE49-F238E27FC236}">
                <a16:creationId xmlns:a16="http://schemas.microsoft.com/office/drawing/2014/main" id="{F575960A-C5F1-CD8F-392A-FA307FA8DB54}"/>
              </a:ext>
            </a:extLst>
          </p:cNvPr>
          <p:cNvSpPr/>
          <p:nvPr/>
        </p:nvSpPr>
        <p:spPr>
          <a:xfrm>
            <a:off x="6236146"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486</a:t>
            </a:r>
            <a:endParaRPr sz="3000" b="0" i="0" u="none" strike="noStrike" cap="none">
              <a:solidFill>
                <a:schemeClr val="dk1"/>
              </a:solidFill>
              <a:latin typeface="Calibri"/>
              <a:ea typeface="Calibri"/>
              <a:cs typeface="Calibri"/>
              <a:sym typeface="Calibri"/>
            </a:endParaRPr>
          </a:p>
        </p:txBody>
      </p:sp>
      <p:sp>
        <p:nvSpPr>
          <p:cNvPr id="66" name="Google Shape;66;p5">
            <a:extLst>
              <a:ext uri="{FF2B5EF4-FFF2-40B4-BE49-F238E27FC236}">
                <a16:creationId xmlns:a16="http://schemas.microsoft.com/office/drawing/2014/main" id="{2F0868CF-72E5-9D3F-0F39-5F3E895D15EB}"/>
              </a:ext>
            </a:extLst>
          </p:cNvPr>
          <p:cNvSpPr/>
          <p:nvPr/>
        </p:nvSpPr>
        <p:spPr>
          <a:xfrm>
            <a:off x="6400800" y="3217323"/>
            <a:ext cx="2304300" cy="732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Programs held in 2025, about 40 a month</a:t>
            </a:r>
            <a:endParaRPr sz="1600" b="0" i="0" u="none" strike="noStrike" cap="none">
              <a:solidFill>
                <a:schemeClr val="dk1"/>
              </a:solidFill>
              <a:latin typeface="Calibri"/>
              <a:ea typeface="Calibri"/>
              <a:cs typeface="Calibri"/>
              <a:sym typeface="Calibri"/>
            </a:endParaRPr>
          </a:p>
        </p:txBody>
      </p:sp>
      <p:sp>
        <p:nvSpPr>
          <p:cNvPr id="67" name="Google Shape;67;p5">
            <a:extLst>
              <a:ext uri="{FF2B5EF4-FFF2-40B4-BE49-F238E27FC236}">
                <a16:creationId xmlns:a16="http://schemas.microsoft.com/office/drawing/2014/main" id="{A86D5D97-A6CB-1061-D3DB-63E7E471A6F5}"/>
              </a:ext>
            </a:extLst>
          </p:cNvPr>
          <p:cNvSpPr/>
          <p:nvPr/>
        </p:nvSpPr>
        <p:spPr>
          <a:xfrm>
            <a:off x="9034275"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a:extLst>
              <a:ext uri="{FF2B5EF4-FFF2-40B4-BE49-F238E27FC236}">
                <a16:creationId xmlns:a16="http://schemas.microsoft.com/office/drawing/2014/main" id="{618A6A16-2EC2-7141-DED2-EFC20BCE955E}"/>
              </a:ext>
            </a:extLst>
          </p:cNvPr>
          <p:cNvSpPr/>
          <p:nvPr/>
        </p:nvSpPr>
        <p:spPr>
          <a:xfrm>
            <a:off x="10030868" y="1802615"/>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5" descr="preencoded.png">
            <a:extLst>
              <a:ext uri="{FF2B5EF4-FFF2-40B4-BE49-F238E27FC236}">
                <a16:creationId xmlns:a16="http://schemas.microsoft.com/office/drawing/2014/main" id="{00AA2704-03C1-0A97-7F9A-C00C83E0E32A}"/>
              </a:ext>
            </a:extLst>
          </p:cNvPr>
          <p:cNvPicPr preferRelativeResize="0"/>
          <p:nvPr/>
        </p:nvPicPr>
        <p:blipFill rotWithShape="1">
          <a:blip r:embed="rId6">
            <a:alphaModFix/>
          </a:blip>
          <a:srcRect/>
          <a:stretch/>
        </p:blipFill>
        <p:spPr>
          <a:xfrm>
            <a:off x="10114128" y="1885750"/>
            <a:ext cx="473659" cy="473659"/>
          </a:xfrm>
          <a:prstGeom prst="rect">
            <a:avLst/>
          </a:prstGeom>
          <a:noFill/>
          <a:ln>
            <a:noFill/>
          </a:ln>
        </p:spPr>
      </p:pic>
      <p:sp>
        <p:nvSpPr>
          <p:cNvPr id="70" name="Google Shape;70;p5">
            <a:extLst>
              <a:ext uri="{FF2B5EF4-FFF2-40B4-BE49-F238E27FC236}">
                <a16:creationId xmlns:a16="http://schemas.microsoft.com/office/drawing/2014/main" id="{C14679D4-C26A-36BD-EC8C-FD69C608C4FB}"/>
              </a:ext>
            </a:extLst>
          </p:cNvPr>
          <p:cNvSpPr/>
          <p:nvPr/>
        </p:nvSpPr>
        <p:spPr>
          <a:xfrm>
            <a:off x="9034247"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10,369</a:t>
            </a:r>
            <a:endParaRPr sz="3000" b="0" i="0" u="none" strike="noStrike" cap="none">
              <a:solidFill>
                <a:schemeClr val="dk1"/>
              </a:solidFill>
              <a:latin typeface="Calibri"/>
              <a:ea typeface="Calibri"/>
              <a:cs typeface="Calibri"/>
              <a:sym typeface="Calibri"/>
            </a:endParaRPr>
          </a:p>
        </p:txBody>
      </p:sp>
      <p:sp>
        <p:nvSpPr>
          <p:cNvPr id="71" name="Google Shape;71;p5">
            <a:extLst>
              <a:ext uri="{FF2B5EF4-FFF2-40B4-BE49-F238E27FC236}">
                <a16:creationId xmlns:a16="http://schemas.microsoft.com/office/drawing/2014/main" id="{16CA1B8E-2BEE-2C85-8E5E-0057174960CF}"/>
              </a:ext>
            </a:extLst>
          </p:cNvPr>
          <p:cNvSpPr/>
          <p:nvPr/>
        </p:nvSpPr>
        <p:spPr>
          <a:xfrm>
            <a:off x="91988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Program attendance in 2025</a:t>
            </a:r>
            <a:endParaRPr sz="1600" b="0" i="0" u="none" strike="noStrike" cap="none">
              <a:solidFill>
                <a:schemeClr val="dk1"/>
              </a:solidFill>
              <a:latin typeface="Calibri"/>
              <a:ea typeface="Calibri"/>
              <a:cs typeface="Calibri"/>
              <a:sym typeface="Calibri"/>
            </a:endParaRPr>
          </a:p>
        </p:txBody>
      </p:sp>
      <p:sp>
        <p:nvSpPr>
          <p:cNvPr id="72" name="Google Shape;72;p5">
            <a:extLst>
              <a:ext uri="{FF2B5EF4-FFF2-40B4-BE49-F238E27FC236}">
                <a16:creationId xmlns:a16="http://schemas.microsoft.com/office/drawing/2014/main" id="{E136DAEB-65F7-7CFB-B27C-D365729D0701}"/>
              </a:ext>
            </a:extLst>
          </p:cNvPr>
          <p:cNvSpPr/>
          <p:nvPr/>
        </p:nvSpPr>
        <p:spPr>
          <a:xfrm>
            <a:off x="640075" y="4343400"/>
            <a:ext cx="10908900" cy="1699800"/>
          </a:xfrm>
          <a:prstGeom prst="roundRect">
            <a:avLst>
              <a:gd name="adj" fmla="val 4516"/>
            </a:avLst>
          </a:prstGeom>
          <a:solidFill>
            <a:srgbClr val="1B2A4A"/>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a:extLst>
              <a:ext uri="{FF2B5EF4-FFF2-40B4-BE49-F238E27FC236}">
                <a16:creationId xmlns:a16="http://schemas.microsoft.com/office/drawing/2014/main" id="{C1F0D8EB-3234-9A3C-7199-4D0FFA83FB69}"/>
              </a:ext>
            </a:extLst>
          </p:cNvPr>
          <p:cNvSpPr/>
          <p:nvPr/>
        </p:nvSpPr>
        <p:spPr>
          <a:xfrm>
            <a:off x="914400" y="4771932"/>
            <a:ext cx="822900" cy="822900"/>
          </a:xfrm>
          <a:prstGeom prst="ellipse">
            <a:avLst/>
          </a:prstGeom>
          <a:solidFill>
            <a:srgbClr val="C99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 name="Google Shape;74;p5" descr="preencoded.png">
            <a:extLst>
              <a:ext uri="{FF2B5EF4-FFF2-40B4-BE49-F238E27FC236}">
                <a16:creationId xmlns:a16="http://schemas.microsoft.com/office/drawing/2014/main" id="{9F0BC1B7-62C7-FAFE-A18E-F0A7C64B0F99}"/>
              </a:ext>
            </a:extLst>
          </p:cNvPr>
          <p:cNvPicPr preferRelativeResize="0"/>
          <p:nvPr/>
        </p:nvPicPr>
        <p:blipFill rotWithShape="1">
          <a:blip r:embed="rId7">
            <a:alphaModFix/>
          </a:blip>
          <a:srcRect/>
          <a:stretch/>
        </p:blipFill>
        <p:spPr>
          <a:xfrm>
            <a:off x="1021360" y="4878880"/>
            <a:ext cx="608990" cy="608990"/>
          </a:xfrm>
          <a:prstGeom prst="rect">
            <a:avLst/>
          </a:prstGeom>
          <a:noFill/>
          <a:ln>
            <a:noFill/>
          </a:ln>
        </p:spPr>
      </p:pic>
      <p:sp>
        <p:nvSpPr>
          <p:cNvPr id="75" name="Google Shape;75;p5">
            <a:extLst>
              <a:ext uri="{FF2B5EF4-FFF2-40B4-BE49-F238E27FC236}">
                <a16:creationId xmlns:a16="http://schemas.microsoft.com/office/drawing/2014/main" id="{8753E97F-F7AB-0159-E3BA-6F3A9E77B907}"/>
              </a:ext>
            </a:extLst>
          </p:cNvPr>
          <p:cNvSpPr/>
          <p:nvPr/>
        </p:nvSpPr>
        <p:spPr>
          <a:xfrm>
            <a:off x="2011675" y="4526274"/>
            <a:ext cx="9235500" cy="1209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i="0" u="none" strike="noStrike" cap="none" dirty="0">
                <a:solidFill>
                  <a:srgbClr val="FFFFFF"/>
                </a:solidFill>
                <a:latin typeface="Calibri"/>
                <a:ea typeface="Calibri"/>
                <a:cs typeface="Calibri"/>
                <a:sym typeface="Calibri"/>
              </a:rPr>
              <a:t>Since 2017, Bethel circulation is up 25% and programming is up 58%. </a:t>
            </a:r>
          </a:p>
          <a:p>
            <a:pPr marL="0" marR="0" lvl="0" indent="0" algn="l" rtl="0">
              <a:spcBef>
                <a:spcPts val="0"/>
              </a:spcBef>
              <a:spcAft>
                <a:spcPts val="0"/>
              </a:spcAft>
              <a:buClr>
                <a:srgbClr val="FFFFFF"/>
              </a:buClr>
              <a:buSzPts val="1400"/>
              <a:buFont typeface="Calibri"/>
              <a:buNone/>
            </a:pPr>
            <a:r>
              <a:rPr lang="en-US" sz="1800" i="0" u="none" strike="noStrike" cap="none" dirty="0">
                <a:solidFill>
                  <a:srgbClr val="FFFFFF"/>
                </a:solidFill>
                <a:latin typeface="Calibri"/>
                <a:ea typeface="Calibri"/>
                <a:cs typeface="Calibri"/>
                <a:sym typeface="Calibri"/>
              </a:rPr>
              <a:t>The population of the five municipalities grew 37% over 20 years.</a:t>
            </a:r>
            <a:endParaRPr sz="1800" b="0" i="0" u="none" strike="noStrike" cap="none" dirty="0">
              <a:solidFill>
                <a:schemeClr val="dk1"/>
              </a:solidFill>
              <a:latin typeface="Calibri"/>
              <a:ea typeface="Calibri"/>
              <a:cs typeface="Calibri"/>
              <a:sym typeface="Calibri"/>
            </a:endParaRPr>
          </a:p>
        </p:txBody>
      </p:sp>
      <p:sp>
        <p:nvSpPr>
          <p:cNvPr id="76" name="Google Shape;76;p5">
            <a:extLst>
              <a:ext uri="{FF2B5EF4-FFF2-40B4-BE49-F238E27FC236}">
                <a16:creationId xmlns:a16="http://schemas.microsoft.com/office/drawing/2014/main" id="{FD9A8B0D-906B-76FC-656B-583A882D6482}"/>
              </a:ext>
            </a:extLst>
          </p:cNvPr>
          <p:cNvSpPr/>
          <p:nvPr/>
        </p:nvSpPr>
        <p:spPr>
          <a:xfrm>
            <a:off x="640080" y="442883"/>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800"/>
              <a:buFont typeface="Cambria"/>
              <a:buNone/>
            </a:pPr>
            <a:r>
              <a:rPr lang="en-US" sz="2800" b="1" i="0" u="none" strike="noStrike" cap="none" dirty="0">
                <a:solidFill>
                  <a:srgbClr val="1B2A4A"/>
                </a:solidFill>
                <a:latin typeface="Cambria"/>
                <a:ea typeface="Cambria"/>
                <a:cs typeface="Cambria"/>
                <a:sym typeface="Cambria"/>
              </a:rPr>
              <a:t>Use Is High Today and Higher Than It Was in 2017</a:t>
            </a:r>
            <a:endParaRPr sz="2800" b="0" i="0" u="none" strike="noStrike" cap="none" dirty="0">
              <a:solidFill>
                <a:srgbClr val="000000"/>
              </a:solidFill>
              <a:latin typeface="Calibri"/>
              <a:ea typeface="Calibri"/>
              <a:cs typeface="Calibri"/>
              <a:sym typeface="Calibri"/>
            </a:endParaRPr>
          </a:p>
        </p:txBody>
      </p:sp>
      <p:sp>
        <p:nvSpPr>
          <p:cNvPr id="77" name="TextBox 76">
            <a:extLst>
              <a:ext uri="{FF2B5EF4-FFF2-40B4-BE49-F238E27FC236}">
                <a16:creationId xmlns:a16="http://schemas.microsoft.com/office/drawing/2014/main" id="{DEE541A1-9134-9BFB-8092-8AAB1C930FEC}"/>
              </a:ext>
            </a:extLst>
          </p:cNvPr>
          <p:cNvSpPr txBox="1"/>
          <p:nvPr/>
        </p:nvSpPr>
        <p:spPr>
          <a:xfrm>
            <a:off x="640080" y="6419088"/>
            <a:ext cx="10972800" cy="276999"/>
          </a:xfrm>
          <a:prstGeom prst="rect">
            <a:avLst/>
          </a:prstGeom>
          <a:noFill/>
        </p:spPr>
        <p:txBody>
          <a:bodyPr wrap="square">
            <a:spAutoFit/>
          </a:bodyPr>
          <a:lstStyle/>
          <a:p>
            <a:r>
              <a:rPr sz="1200" dirty="0">
                <a:solidFill>
                  <a:srgbClr val="5A6172"/>
                </a:solidFill>
                <a:latin typeface="Cambria"/>
              </a:rPr>
              <a:t>Sources: DCL 2025 Impact Report p. 34 (2025 figures); RKCL Trustees, June 2026 (growth since 2017).</a:t>
            </a:r>
          </a:p>
        </p:txBody>
      </p:sp>
    </p:spTree>
    <p:extLst>
      <p:ext uri="{BB962C8B-B14F-4D97-AF65-F5344CB8AC3E}">
        <p14:creationId xmlns:p14="http://schemas.microsoft.com/office/powerpoint/2010/main" val="1646373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
          <a:extLst>
            <a:ext uri="{FF2B5EF4-FFF2-40B4-BE49-F238E27FC236}">
              <a16:creationId xmlns:a16="http://schemas.microsoft.com/office/drawing/2014/main" id="{A5BBE4C6-261A-D911-3E0A-031B4B906696}"/>
            </a:ext>
          </a:extLst>
        </p:cNvPr>
        <p:cNvGrpSpPr/>
        <p:nvPr/>
      </p:nvGrpSpPr>
      <p:grpSpPr>
        <a:xfrm>
          <a:off x="0" y="0"/>
          <a:ext cx="0" cy="0"/>
          <a:chOff x="0" y="0"/>
          <a:chExt cx="0" cy="0"/>
        </a:xfrm>
      </p:grpSpPr>
      <p:sp>
        <p:nvSpPr>
          <p:cNvPr id="52" name="Google Shape;52;p5">
            <a:extLst>
              <a:ext uri="{FF2B5EF4-FFF2-40B4-BE49-F238E27FC236}">
                <a16:creationId xmlns:a16="http://schemas.microsoft.com/office/drawing/2014/main" id="{25621D18-84AB-1F57-AADB-525B7D8F6C0D}"/>
              </a:ext>
            </a:extLst>
          </p:cNvPr>
          <p:cNvSpPr/>
          <p:nvPr/>
        </p:nvSpPr>
        <p:spPr>
          <a:xfrm>
            <a:off x="640075" y="1534573"/>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a:extLst>
              <a:ext uri="{FF2B5EF4-FFF2-40B4-BE49-F238E27FC236}">
                <a16:creationId xmlns:a16="http://schemas.microsoft.com/office/drawing/2014/main" id="{4451C4FF-3824-431F-4675-E7754A5BD28C}"/>
              </a:ext>
            </a:extLst>
          </p:cNvPr>
          <p:cNvSpPr/>
          <p:nvPr/>
        </p:nvSpPr>
        <p:spPr>
          <a:xfrm>
            <a:off x="1636726"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 name="Google Shape;54;p5" descr="preencoded.png">
            <a:extLst>
              <a:ext uri="{FF2B5EF4-FFF2-40B4-BE49-F238E27FC236}">
                <a16:creationId xmlns:a16="http://schemas.microsoft.com/office/drawing/2014/main" id="{2BE6726F-622D-B279-64B3-DA75D8BB3EF9}"/>
              </a:ext>
            </a:extLst>
          </p:cNvPr>
          <p:cNvPicPr preferRelativeResize="0"/>
          <p:nvPr/>
        </p:nvPicPr>
        <p:blipFill rotWithShape="1">
          <a:blip r:embed="rId2">
            <a:alphaModFix/>
          </a:blip>
          <a:srcRect/>
          <a:stretch/>
        </p:blipFill>
        <p:spPr>
          <a:xfrm>
            <a:off x="1719911" y="1885750"/>
            <a:ext cx="473659" cy="473659"/>
          </a:xfrm>
          <a:prstGeom prst="rect">
            <a:avLst/>
          </a:prstGeom>
          <a:noFill/>
          <a:ln>
            <a:noFill/>
          </a:ln>
        </p:spPr>
      </p:pic>
      <p:sp>
        <p:nvSpPr>
          <p:cNvPr id="55" name="Google Shape;55;p5">
            <a:extLst>
              <a:ext uri="{FF2B5EF4-FFF2-40B4-BE49-F238E27FC236}">
                <a16:creationId xmlns:a16="http://schemas.microsoft.com/office/drawing/2014/main" id="{DAE402F1-CFB5-77D1-1175-56AEA754F526}"/>
              </a:ext>
            </a:extLst>
          </p:cNvPr>
          <p:cNvSpPr/>
          <p:nvPr/>
        </p:nvSpPr>
        <p:spPr>
          <a:xfrm>
            <a:off x="640030"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16,537</a:t>
            </a:r>
            <a:endParaRPr sz="3000" b="0" i="0" u="none" strike="noStrike" cap="none">
              <a:solidFill>
                <a:schemeClr val="dk1"/>
              </a:solidFill>
              <a:latin typeface="Calibri"/>
              <a:ea typeface="Calibri"/>
              <a:cs typeface="Calibri"/>
              <a:sym typeface="Calibri"/>
            </a:endParaRPr>
          </a:p>
        </p:txBody>
      </p:sp>
      <p:sp>
        <p:nvSpPr>
          <p:cNvPr id="56" name="Google Shape;56;p5">
            <a:extLst>
              <a:ext uri="{FF2B5EF4-FFF2-40B4-BE49-F238E27FC236}">
                <a16:creationId xmlns:a16="http://schemas.microsoft.com/office/drawing/2014/main" id="{3495AC2A-90C8-1A82-1BC3-AEC0F983FD82}"/>
              </a:ext>
            </a:extLst>
          </p:cNvPr>
          <p:cNvSpPr/>
          <p:nvPr/>
        </p:nvSpPr>
        <p:spPr>
          <a:xfrm>
            <a:off x="8046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Physical items borrowed by Bethel residents in 2020</a:t>
            </a:r>
            <a:endParaRPr sz="1600" b="0" i="0" u="none" strike="noStrike" cap="none" dirty="0">
              <a:solidFill>
                <a:schemeClr val="dk1"/>
              </a:solidFill>
              <a:latin typeface="Calibri"/>
              <a:ea typeface="Calibri"/>
              <a:cs typeface="Calibri"/>
              <a:sym typeface="Calibri"/>
            </a:endParaRPr>
          </a:p>
        </p:txBody>
      </p:sp>
      <p:sp>
        <p:nvSpPr>
          <p:cNvPr id="57" name="Google Shape;57;p5">
            <a:extLst>
              <a:ext uri="{FF2B5EF4-FFF2-40B4-BE49-F238E27FC236}">
                <a16:creationId xmlns:a16="http://schemas.microsoft.com/office/drawing/2014/main" id="{E7EBD99B-C913-607E-B5D7-6FCB0AD09D8E}"/>
              </a:ext>
            </a:extLst>
          </p:cNvPr>
          <p:cNvSpPr/>
          <p:nvPr/>
        </p:nvSpPr>
        <p:spPr>
          <a:xfrm>
            <a:off x="3438150" y="1534549"/>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a:extLst>
              <a:ext uri="{FF2B5EF4-FFF2-40B4-BE49-F238E27FC236}">
                <a16:creationId xmlns:a16="http://schemas.microsoft.com/office/drawing/2014/main" id="{CE09CC6D-83D1-0C9F-6BA3-5BC207AF2E85}"/>
              </a:ext>
            </a:extLst>
          </p:cNvPr>
          <p:cNvSpPr/>
          <p:nvPr/>
        </p:nvSpPr>
        <p:spPr>
          <a:xfrm>
            <a:off x="4434728" y="1802477"/>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5" descr="preencoded.png">
            <a:extLst>
              <a:ext uri="{FF2B5EF4-FFF2-40B4-BE49-F238E27FC236}">
                <a16:creationId xmlns:a16="http://schemas.microsoft.com/office/drawing/2014/main" id="{2F60E8C4-5E7C-1C15-541D-09A9618D050B}"/>
              </a:ext>
            </a:extLst>
          </p:cNvPr>
          <p:cNvPicPr preferRelativeResize="0"/>
          <p:nvPr/>
        </p:nvPicPr>
        <p:blipFill rotWithShape="1">
          <a:blip r:embed="rId3">
            <a:alphaModFix/>
          </a:blip>
          <a:srcRect/>
          <a:stretch/>
        </p:blipFill>
        <p:spPr>
          <a:xfrm>
            <a:off x="4518013" y="1885750"/>
            <a:ext cx="473659" cy="473659"/>
          </a:xfrm>
          <a:prstGeom prst="rect">
            <a:avLst/>
          </a:prstGeom>
          <a:noFill/>
          <a:ln>
            <a:noFill/>
          </a:ln>
        </p:spPr>
      </p:pic>
      <p:sp>
        <p:nvSpPr>
          <p:cNvPr id="60" name="Google Shape;60;p5">
            <a:extLst>
              <a:ext uri="{FF2B5EF4-FFF2-40B4-BE49-F238E27FC236}">
                <a16:creationId xmlns:a16="http://schemas.microsoft.com/office/drawing/2014/main" id="{A1E0A8E5-F4DB-3F67-C114-368F9D627C35}"/>
              </a:ext>
            </a:extLst>
          </p:cNvPr>
          <p:cNvSpPr/>
          <p:nvPr/>
        </p:nvSpPr>
        <p:spPr>
          <a:xfrm>
            <a:off x="3438069" y="2624940"/>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11,651</a:t>
            </a:r>
            <a:endParaRPr sz="3000" b="0" i="0" u="none" strike="noStrike" cap="none">
              <a:solidFill>
                <a:schemeClr val="dk1"/>
              </a:solidFill>
              <a:latin typeface="Calibri"/>
              <a:ea typeface="Calibri"/>
              <a:cs typeface="Calibri"/>
              <a:sym typeface="Calibri"/>
            </a:endParaRPr>
          </a:p>
        </p:txBody>
      </p:sp>
      <p:sp>
        <p:nvSpPr>
          <p:cNvPr id="61" name="Google Shape;61;p5">
            <a:extLst>
              <a:ext uri="{FF2B5EF4-FFF2-40B4-BE49-F238E27FC236}">
                <a16:creationId xmlns:a16="http://schemas.microsoft.com/office/drawing/2014/main" id="{F1ECE037-2FE7-48B1-8D7E-7348281B4551}"/>
              </a:ext>
            </a:extLst>
          </p:cNvPr>
          <p:cNvSpPr/>
          <p:nvPr/>
        </p:nvSpPr>
        <p:spPr>
          <a:xfrm>
            <a:off x="3602725" y="3264400"/>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dirty="0">
                <a:solidFill>
                  <a:srgbClr val="1B2A4A"/>
                </a:solidFill>
                <a:latin typeface="Calibri"/>
                <a:ea typeface="Calibri"/>
                <a:cs typeface="Calibri"/>
                <a:sym typeface="Calibri"/>
              </a:rPr>
              <a:t>E-books borrowed by the same residents in the same year</a:t>
            </a:r>
            <a:endParaRPr sz="1600" b="0" i="0" u="none" strike="noStrike" cap="none" dirty="0">
              <a:solidFill>
                <a:schemeClr val="dk1"/>
              </a:solidFill>
              <a:latin typeface="Calibri"/>
              <a:ea typeface="Calibri"/>
              <a:cs typeface="Calibri"/>
              <a:sym typeface="Calibri"/>
            </a:endParaRPr>
          </a:p>
        </p:txBody>
      </p:sp>
      <p:sp>
        <p:nvSpPr>
          <p:cNvPr id="62" name="Google Shape;62;p5">
            <a:extLst>
              <a:ext uri="{FF2B5EF4-FFF2-40B4-BE49-F238E27FC236}">
                <a16:creationId xmlns:a16="http://schemas.microsoft.com/office/drawing/2014/main" id="{525D235D-8C2B-568C-3F8A-76ADC7BE396E}"/>
              </a:ext>
            </a:extLst>
          </p:cNvPr>
          <p:cNvSpPr/>
          <p:nvPr/>
        </p:nvSpPr>
        <p:spPr>
          <a:xfrm>
            <a:off x="6236200"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a:extLst>
              <a:ext uri="{FF2B5EF4-FFF2-40B4-BE49-F238E27FC236}">
                <a16:creationId xmlns:a16="http://schemas.microsoft.com/office/drawing/2014/main" id="{842CC5AD-6931-6786-DB35-84B2B76D53D7}"/>
              </a:ext>
            </a:extLst>
          </p:cNvPr>
          <p:cNvSpPr/>
          <p:nvPr/>
        </p:nvSpPr>
        <p:spPr>
          <a:xfrm>
            <a:off x="7232879" y="1802540"/>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Google Shape;64;p5" descr="preencoded.png">
            <a:extLst>
              <a:ext uri="{FF2B5EF4-FFF2-40B4-BE49-F238E27FC236}">
                <a16:creationId xmlns:a16="http://schemas.microsoft.com/office/drawing/2014/main" id="{A84B5396-4589-8256-8480-A25BC6DFE852}"/>
              </a:ext>
            </a:extLst>
          </p:cNvPr>
          <p:cNvPicPr preferRelativeResize="0"/>
          <p:nvPr/>
        </p:nvPicPr>
        <p:blipFill rotWithShape="1">
          <a:blip r:embed="rId4">
            <a:alphaModFix/>
          </a:blip>
          <a:srcRect/>
          <a:stretch/>
        </p:blipFill>
        <p:spPr>
          <a:xfrm>
            <a:off x="7316077" y="1885825"/>
            <a:ext cx="473659" cy="473659"/>
          </a:xfrm>
          <a:prstGeom prst="rect">
            <a:avLst/>
          </a:prstGeom>
          <a:noFill/>
          <a:ln>
            <a:noFill/>
          </a:ln>
        </p:spPr>
      </p:pic>
      <p:sp>
        <p:nvSpPr>
          <p:cNvPr id="65" name="Google Shape;65;p5">
            <a:extLst>
              <a:ext uri="{FF2B5EF4-FFF2-40B4-BE49-F238E27FC236}">
                <a16:creationId xmlns:a16="http://schemas.microsoft.com/office/drawing/2014/main" id="{4C08654A-15F9-3CEE-4E7E-335845EAD065}"/>
              </a:ext>
            </a:extLst>
          </p:cNvPr>
          <p:cNvSpPr/>
          <p:nvPr/>
        </p:nvSpPr>
        <p:spPr>
          <a:xfrm>
            <a:off x="6236146"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11.1</a:t>
            </a:r>
            <a:endParaRPr sz="3000" b="0" i="0" u="none" strike="noStrike" cap="none">
              <a:solidFill>
                <a:schemeClr val="dk1"/>
              </a:solidFill>
              <a:latin typeface="Calibri"/>
              <a:ea typeface="Calibri"/>
              <a:cs typeface="Calibri"/>
              <a:sym typeface="Calibri"/>
            </a:endParaRPr>
          </a:p>
        </p:txBody>
      </p:sp>
      <p:sp>
        <p:nvSpPr>
          <p:cNvPr id="66" name="Google Shape;66;p5">
            <a:extLst>
              <a:ext uri="{FF2B5EF4-FFF2-40B4-BE49-F238E27FC236}">
                <a16:creationId xmlns:a16="http://schemas.microsoft.com/office/drawing/2014/main" id="{87697B20-3202-547F-5458-C667516600DE}"/>
              </a:ext>
            </a:extLst>
          </p:cNvPr>
          <p:cNvSpPr/>
          <p:nvPr/>
        </p:nvSpPr>
        <p:spPr>
          <a:xfrm>
            <a:off x="6400800" y="3217323"/>
            <a:ext cx="2304300" cy="732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Items circulated per resident served in 2025, ahead of Radnor and Haverford</a:t>
            </a:r>
            <a:endParaRPr sz="1600" b="0" i="0" u="none" strike="noStrike" cap="none">
              <a:solidFill>
                <a:schemeClr val="dk1"/>
              </a:solidFill>
              <a:latin typeface="Calibri"/>
              <a:ea typeface="Calibri"/>
              <a:cs typeface="Calibri"/>
              <a:sym typeface="Calibri"/>
            </a:endParaRPr>
          </a:p>
        </p:txBody>
      </p:sp>
      <p:sp>
        <p:nvSpPr>
          <p:cNvPr id="67" name="Google Shape;67;p5">
            <a:extLst>
              <a:ext uri="{FF2B5EF4-FFF2-40B4-BE49-F238E27FC236}">
                <a16:creationId xmlns:a16="http://schemas.microsoft.com/office/drawing/2014/main" id="{3E0FB755-89EC-3454-5F7F-4EE6181105B6}"/>
              </a:ext>
            </a:extLst>
          </p:cNvPr>
          <p:cNvSpPr/>
          <p:nvPr/>
        </p:nvSpPr>
        <p:spPr>
          <a:xfrm>
            <a:off x="9034275" y="1534548"/>
            <a:ext cx="2633400" cy="2488800"/>
          </a:xfrm>
          <a:prstGeom prst="roundRect">
            <a:avLst>
              <a:gd name="adj" fmla="val 2979"/>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a:extLst>
              <a:ext uri="{FF2B5EF4-FFF2-40B4-BE49-F238E27FC236}">
                <a16:creationId xmlns:a16="http://schemas.microsoft.com/office/drawing/2014/main" id="{DDE79632-FD31-0E14-AF3F-3712BF652A5B}"/>
              </a:ext>
            </a:extLst>
          </p:cNvPr>
          <p:cNvSpPr/>
          <p:nvPr/>
        </p:nvSpPr>
        <p:spPr>
          <a:xfrm>
            <a:off x="10030868" y="1802615"/>
            <a:ext cx="640200" cy="6402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5" descr="preencoded.png">
            <a:extLst>
              <a:ext uri="{FF2B5EF4-FFF2-40B4-BE49-F238E27FC236}">
                <a16:creationId xmlns:a16="http://schemas.microsoft.com/office/drawing/2014/main" id="{1DE96C52-62FB-7A61-1DCA-EA6525D7957F}"/>
              </a:ext>
            </a:extLst>
          </p:cNvPr>
          <p:cNvPicPr preferRelativeResize="0"/>
          <p:nvPr/>
        </p:nvPicPr>
        <p:blipFill rotWithShape="1">
          <a:blip r:embed="rId5">
            <a:alphaModFix/>
          </a:blip>
          <a:srcRect/>
          <a:stretch/>
        </p:blipFill>
        <p:spPr>
          <a:xfrm>
            <a:off x="10114128" y="1885750"/>
            <a:ext cx="473659" cy="473659"/>
          </a:xfrm>
          <a:prstGeom prst="rect">
            <a:avLst/>
          </a:prstGeom>
          <a:noFill/>
          <a:ln>
            <a:noFill/>
          </a:ln>
        </p:spPr>
      </p:pic>
      <p:sp>
        <p:nvSpPr>
          <p:cNvPr id="70" name="Google Shape;70;p5">
            <a:extLst>
              <a:ext uri="{FF2B5EF4-FFF2-40B4-BE49-F238E27FC236}">
                <a16:creationId xmlns:a16="http://schemas.microsoft.com/office/drawing/2014/main" id="{7EEA5691-2473-3BE6-7ADD-2A6844A8E74B}"/>
              </a:ext>
            </a:extLst>
          </p:cNvPr>
          <p:cNvSpPr/>
          <p:nvPr/>
        </p:nvSpPr>
        <p:spPr>
          <a:xfrm>
            <a:off x="9034247" y="2624978"/>
            <a:ext cx="26334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962C"/>
              </a:buClr>
              <a:buSzPts val="3000"/>
              <a:buFont typeface="Cambria"/>
              <a:buNone/>
            </a:pPr>
            <a:r>
              <a:rPr lang="en-US" sz="3000" b="1" i="0" u="none" strike="noStrike" cap="none">
                <a:solidFill>
                  <a:srgbClr val="C9962C"/>
                </a:solidFill>
                <a:latin typeface="Cambria"/>
                <a:ea typeface="Cambria"/>
                <a:cs typeface="Cambria"/>
                <a:sym typeface="Cambria"/>
              </a:rPr>
              <a:t>2.95M</a:t>
            </a:r>
            <a:endParaRPr sz="3000" b="0" i="0" u="none" strike="noStrike" cap="none">
              <a:solidFill>
                <a:schemeClr val="dk1"/>
              </a:solidFill>
              <a:latin typeface="Calibri"/>
              <a:ea typeface="Calibri"/>
              <a:cs typeface="Calibri"/>
              <a:sym typeface="Calibri"/>
            </a:endParaRPr>
          </a:p>
        </p:txBody>
      </p:sp>
      <p:sp>
        <p:nvSpPr>
          <p:cNvPr id="71" name="Google Shape;71;p5">
            <a:extLst>
              <a:ext uri="{FF2B5EF4-FFF2-40B4-BE49-F238E27FC236}">
                <a16:creationId xmlns:a16="http://schemas.microsoft.com/office/drawing/2014/main" id="{F4B770E8-319D-5493-5649-0D5122E47016}"/>
              </a:ext>
            </a:extLst>
          </p:cNvPr>
          <p:cNvSpPr/>
          <p:nvPr/>
        </p:nvSpPr>
        <p:spPr>
          <a:xfrm>
            <a:off x="9198875" y="3264399"/>
            <a:ext cx="23043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A4A"/>
              </a:buClr>
              <a:buSzPts val="1050"/>
              <a:buFont typeface="Calibri"/>
              <a:buNone/>
            </a:pPr>
            <a:r>
              <a:rPr lang="en-US" sz="1600" b="0" i="0" u="none" strike="noStrike" cap="none">
                <a:solidFill>
                  <a:srgbClr val="1B2A4A"/>
                </a:solidFill>
                <a:latin typeface="Calibri"/>
                <a:ea typeface="Calibri"/>
                <a:cs typeface="Calibri"/>
                <a:sym typeface="Calibri"/>
              </a:rPr>
              <a:t>Items circulated countywide in 2025, about 8,090 a day</a:t>
            </a:r>
            <a:endParaRPr sz="1600" b="0" i="0" u="none" strike="noStrike" cap="none">
              <a:solidFill>
                <a:schemeClr val="dk1"/>
              </a:solidFill>
              <a:latin typeface="Calibri"/>
              <a:ea typeface="Calibri"/>
              <a:cs typeface="Calibri"/>
              <a:sym typeface="Calibri"/>
            </a:endParaRPr>
          </a:p>
        </p:txBody>
      </p:sp>
      <p:sp>
        <p:nvSpPr>
          <p:cNvPr id="72" name="Google Shape;72;p5">
            <a:extLst>
              <a:ext uri="{FF2B5EF4-FFF2-40B4-BE49-F238E27FC236}">
                <a16:creationId xmlns:a16="http://schemas.microsoft.com/office/drawing/2014/main" id="{BD58C885-927F-3079-D6A3-E04ECFB43C7A}"/>
              </a:ext>
            </a:extLst>
          </p:cNvPr>
          <p:cNvSpPr/>
          <p:nvPr/>
        </p:nvSpPr>
        <p:spPr>
          <a:xfrm>
            <a:off x="640075" y="4343400"/>
            <a:ext cx="10908900" cy="1699800"/>
          </a:xfrm>
          <a:prstGeom prst="roundRect">
            <a:avLst>
              <a:gd name="adj" fmla="val 4516"/>
            </a:avLst>
          </a:prstGeom>
          <a:solidFill>
            <a:srgbClr val="1B2A4A"/>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a:extLst>
              <a:ext uri="{FF2B5EF4-FFF2-40B4-BE49-F238E27FC236}">
                <a16:creationId xmlns:a16="http://schemas.microsoft.com/office/drawing/2014/main" id="{71607E80-BBAB-80A6-7632-9CEE3B48CB0E}"/>
              </a:ext>
            </a:extLst>
          </p:cNvPr>
          <p:cNvSpPr/>
          <p:nvPr/>
        </p:nvSpPr>
        <p:spPr>
          <a:xfrm>
            <a:off x="914400" y="4771932"/>
            <a:ext cx="822900" cy="822900"/>
          </a:xfrm>
          <a:prstGeom prst="ellipse">
            <a:avLst/>
          </a:prstGeom>
          <a:solidFill>
            <a:srgbClr val="C99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 name="Google Shape;74;p5" descr="preencoded.png">
            <a:extLst>
              <a:ext uri="{FF2B5EF4-FFF2-40B4-BE49-F238E27FC236}">
                <a16:creationId xmlns:a16="http://schemas.microsoft.com/office/drawing/2014/main" id="{D725EE22-EE0F-5140-3788-BEF2C6F9BF1C}"/>
              </a:ext>
            </a:extLst>
          </p:cNvPr>
          <p:cNvPicPr preferRelativeResize="0"/>
          <p:nvPr/>
        </p:nvPicPr>
        <p:blipFill rotWithShape="1">
          <a:blip r:embed="rId6">
            <a:alphaModFix/>
          </a:blip>
          <a:srcRect/>
          <a:stretch/>
        </p:blipFill>
        <p:spPr>
          <a:xfrm>
            <a:off x="1021360" y="4878880"/>
            <a:ext cx="608990" cy="608990"/>
          </a:xfrm>
          <a:prstGeom prst="rect">
            <a:avLst/>
          </a:prstGeom>
          <a:noFill/>
          <a:ln>
            <a:noFill/>
          </a:ln>
        </p:spPr>
      </p:pic>
      <p:sp>
        <p:nvSpPr>
          <p:cNvPr id="75" name="Google Shape;75;p5">
            <a:extLst>
              <a:ext uri="{FF2B5EF4-FFF2-40B4-BE49-F238E27FC236}">
                <a16:creationId xmlns:a16="http://schemas.microsoft.com/office/drawing/2014/main" id="{CB3318F3-94D9-2336-89D9-0778F8178B36}"/>
              </a:ext>
            </a:extLst>
          </p:cNvPr>
          <p:cNvSpPr/>
          <p:nvPr/>
        </p:nvSpPr>
        <p:spPr>
          <a:xfrm>
            <a:off x="2011675" y="4557270"/>
            <a:ext cx="9235500" cy="1209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i="0" u="none" strike="noStrike" cap="none" dirty="0">
                <a:solidFill>
                  <a:srgbClr val="FFFFFF"/>
                </a:solidFill>
                <a:latin typeface="Calibri"/>
                <a:ea typeface="Calibri"/>
                <a:cs typeface="Calibri"/>
                <a:sym typeface="Calibri"/>
              </a:rPr>
              <a:t>Beyond borrowing and circulation, countywide in 2025, Delaware County Libraries recorded:</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1,509,251 visits</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120,590 public computer sessions</a:t>
            </a:r>
          </a:p>
          <a:p>
            <a:pPr marL="1193800" lvl="2" indent="-285750">
              <a:buClr>
                <a:srgbClr val="FFFFFF"/>
              </a:buClr>
              <a:buSzPts val="1400"/>
              <a:buFont typeface="Arial" panose="020B0604020202020204" pitchFamily="34" charset="0"/>
              <a:buChar char="•"/>
            </a:pPr>
            <a:r>
              <a:rPr lang="en-US" sz="1800" i="0" u="none" strike="noStrike" cap="none" dirty="0">
                <a:solidFill>
                  <a:srgbClr val="FFFFFF"/>
                </a:solidFill>
                <a:latin typeface="Calibri"/>
                <a:ea typeface="Calibri"/>
                <a:cs typeface="Calibri"/>
                <a:sym typeface="Calibri"/>
              </a:rPr>
              <a:t>105,416 reference questions.</a:t>
            </a:r>
            <a:endParaRPr lang="en-US" sz="1800" dirty="0">
              <a:solidFill>
                <a:schemeClr val="bg1"/>
              </a:solidFill>
              <a:latin typeface="Calibri"/>
              <a:ea typeface="Calibri"/>
              <a:cs typeface="Calibri"/>
              <a:sym typeface="Calibri"/>
            </a:endParaRPr>
          </a:p>
          <a:p>
            <a:pPr marL="55563" lvl="2" algn="ctr">
              <a:buClr>
                <a:srgbClr val="FFFFFF"/>
              </a:buClr>
              <a:buSzPts val="1400"/>
            </a:pPr>
            <a:r>
              <a:rPr lang="en-US" sz="1800" b="1" i="0" u="none" strike="noStrike" cap="none" dirty="0">
                <a:solidFill>
                  <a:schemeClr val="bg1"/>
                </a:solidFill>
                <a:latin typeface="Calibri"/>
                <a:ea typeface="Calibri"/>
                <a:cs typeface="Calibri"/>
                <a:sym typeface="Calibri"/>
              </a:rPr>
              <a:t>In-person use remains high</a:t>
            </a:r>
            <a:r>
              <a:rPr lang="en-US" sz="1800" i="0" u="none" strike="noStrike" cap="none" dirty="0">
                <a:solidFill>
                  <a:schemeClr val="bg1"/>
                </a:solidFill>
                <a:latin typeface="Calibri"/>
                <a:ea typeface="Calibri"/>
                <a:cs typeface="Calibri"/>
                <a:sym typeface="Calibri"/>
              </a:rPr>
              <a:t>.</a:t>
            </a:r>
          </a:p>
        </p:txBody>
      </p:sp>
      <p:sp>
        <p:nvSpPr>
          <p:cNvPr id="76" name="Google Shape;76;p5">
            <a:extLst>
              <a:ext uri="{FF2B5EF4-FFF2-40B4-BE49-F238E27FC236}">
                <a16:creationId xmlns:a16="http://schemas.microsoft.com/office/drawing/2014/main" id="{4554C0A4-661A-31C2-0FAE-1F75626E1A23}"/>
              </a:ext>
            </a:extLst>
          </p:cNvPr>
          <p:cNvSpPr/>
          <p:nvPr/>
        </p:nvSpPr>
        <p:spPr>
          <a:xfrm>
            <a:off x="640080" y="442883"/>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800"/>
              <a:buFont typeface="Cambria"/>
              <a:buNone/>
            </a:pPr>
            <a:r>
              <a:rPr lang="en-US" sz="2800" b="1" i="0" u="none" strike="noStrike" cap="none" dirty="0">
                <a:solidFill>
                  <a:srgbClr val="1B2A4A"/>
                </a:solidFill>
                <a:latin typeface="Cambria"/>
                <a:ea typeface="Cambria"/>
                <a:cs typeface="Cambria"/>
                <a:sym typeface="Cambria"/>
              </a:rPr>
              <a:t>Bethel Residents Still Borrow More Physical Items Than E-Books</a:t>
            </a:r>
            <a:endParaRPr sz="2800" b="0" i="0" u="none" strike="noStrike" cap="none" dirty="0">
              <a:solidFill>
                <a:srgbClr val="000000"/>
              </a:solidFill>
              <a:latin typeface="Calibri"/>
              <a:ea typeface="Calibri"/>
              <a:cs typeface="Calibri"/>
              <a:sym typeface="Calibri"/>
            </a:endParaRPr>
          </a:p>
        </p:txBody>
      </p:sp>
      <p:sp>
        <p:nvSpPr>
          <p:cNvPr id="77" name="TextBox 76">
            <a:extLst>
              <a:ext uri="{FF2B5EF4-FFF2-40B4-BE49-F238E27FC236}">
                <a16:creationId xmlns:a16="http://schemas.microsoft.com/office/drawing/2014/main" id="{D14FB45E-A234-4311-7B3A-E404534887DF}"/>
              </a:ext>
            </a:extLst>
          </p:cNvPr>
          <p:cNvSpPr txBox="1"/>
          <p:nvPr/>
        </p:nvSpPr>
        <p:spPr>
          <a:xfrm>
            <a:off x="640080" y="6419088"/>
            <a:ext cx="10972800" cy="461665"/>
          </a:xfrm>
          <a:prstGeom prst="rect">
            <a:avLst/>
          </a:prstGeom>
          <a:noFill/>
        </p:spPr>
        <p:txBody>
          <a:bodyPr wrap="square">
            <a:spAutoFit/>
          </a:bodyPr>
          <a:lstStyle/>
          <a:p>
            <a:r>
              <a:rPr sz="1200" dirty="0">
                <a:solidFill>
                  <a:srgbClr val="5A6172"/>
                </a:solidFill>
                <a:latin typeface="Cambria"/>
              </a:rPr>
              <a:t>Sources: DCL 2025 Impact Report pp. 7, 14, 34, 36; DCL Municipal Per Capita Funding Profile 2020. </a:t>
            </a:r>
            <a:endParaRPr lang="en-US" sz="1200" dirty="0">
              <a:solidFill>
                <a:srgbClr val="5A6172"/>
              </a:solidFill>
              <a:latin typeface="Cambria"/>
            </a:endParaRPr>
          </a:p>
          <a:p>
            <a:r>
              <a:rPr sz="1200" dirty="0">
                <a:solidFill>
                  <a:srgbClr val="5A6172"/>
                </a:solidFill>
                <a:latin typeface="Cambria"/>
              </a:rPr>
              <a:t>Per-resident figures calculated from reported circulation and population served.</a:t>
            </a:r>
          </a:p>
        </p:txBody>
      </p:sp>
    </p:spTree>
    <p:extLst>
      <p:ext uri="{BB962C8B-B14F-4D97-AF65-F5344CB8AC3E}">
        <p14:creationId xmlns:p14="http://schemas.microsoft.com/office/powerpoint/2010/main" val="2368696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0F3915AF-A60D-0724-C9EF-EF4B5B9E7D4E}"/>
            </a:ext>
          </a:extLst>
        </p:cNvPr>
        <p:cNvGrpSpPr/>
        <p:nvPr/>
      </p:nvGrpSpPr>
      <p:grpSpPr>
        <a:xfrm>
          <a:off x="0" y="0"/>
          <a:ext cx="0" cy="0"/>
          <a:chOff x="0" y="0"/>
          <a:chExt cx="0" cy="0"/>
        </a:xfrm>
      </p:grpSpPr>
      <p:sp>
        <p:nvSpPr>
          <p:cNvPr id="82" name="Google Shape;82;p6">
            <a:extLst>
              <a:ext uri="{FF2B5EF4-FFF2-40B4-BE49-F238E27FC236}">
                <a16:creationId xmlns:a16="http://schemas.microsoft.com/office/drawing/2014/main" id="{A59CBD05-F7DF-63AE-92EC-7511EC1BC0F6}"/>
              </a:ext>
            </a:extLst>
          </p:cNvPr>
          <p:cNvSpPr/>
          <p:nvPr/>
        </p:nvSpPr>
        <p:spPr>
          <a:xfrm>
            <a:off x="640080" y="374658"/>
            <a:ext cx="108813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600"/>
              <a:buFont typeface="Cambria"/>
              <a:buNone/>
            </a:pPr>
            <a:r>
              <a:rPr lang="en-US" sz="2800" b="1" i="0" u="none" strike="noStrike" cap="none" dirty="0">
                <a:solidFill>
                  <a:srgbClr val="1B2A4A"/>
                </a:solidFill>
                <a:latin typeface="Cambria"/>
                <a:ea typeface="Cambria"/>
                <a:cs typeface="Cambria"/>
                <a:sym typeface="Cambria"/>
              </a:rPr>
              <a:t>Despite Heavy Use, Library Funding Falls Short </a:t>
            </a:r>
            <a:endParaRPr sz="2800" b="0" i="0" u="none" strike="noStrike" cap="none" dirty="0">
              <a:solidFill>
                <a:schemeClr val="dk1"/>
              </a:solidFill>
              <a:latin typeface="Calibri"/>
              <a:ea typeface="Calibri"/>
              <a:cs typeface="Calibri"/>
              <a:sym typeface="Calibri"/>
            </a:endParaRPr>
          </a:p>
        </p:txBody>
      </p:sp>
      <p:sp>
        <p:nvSpPr>
          <p:cNvPr id="83" name="Google Shape;83;p6">
            <a:extLst>
              <a:ext uri="{FF2B5EF4-FFF2-40B4-BE49-F238E27FC236}">
                <a16:creationId xmlns:a16="http://schemas.microsoft.com/office/drawing/2014/main" id="{797C9D31-83B1-BF92-835C-973284248E20}"/>
              </a:ext>
            </a:extLst>
          </p:cNvPr>
          <p:cNvSpPr/>
          <p:nvPr/>
        </p:nvSpPr>
        <p:spPr>
          <a:xfrm>
            <a:off x="621830" y="1404219"/>
            <a:ext cx="3492900" cy="2285137"/>
          </a:xfrm>
          <a:prstGeom prst="roundRect">
            <a:avLst>
              <a:gd name="adj" fmla="val 3590"/>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a:extLst>
              <a:ext uri="{FF2B5EF4-FFF2-40B4-BE49-F238E27FC236}">
                <a16:creationId xmlns:a16="http://schemas.microsoft.com/office/drawing/2014/main" id="{0D298BAB-CD84-891E-FE61-679D80DAD5A6}"/>
              </a:ext>
            </a:extLst>
          </p:cNvPr>
          <p:cNvSpPr/>
          <p:nvPr/>
        </p:nvSpPr>
        <p:spPr>
          <a:xfrm>
            <a:off x="850405" y="1742275"/>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 name="Google Shape;85;p6" descr="preencoded.png">
            <a:extLst>
              <a:ext uri="{FF2B5EF4-FFF2-40B4-BE49-F238E27FC236}">
                <a16:creationId xmlns:a16="http://schemas.microsoft.com/office/drawing/2014/main" id="{566DD0DE-38DF-DA66-4EAC-8A5BEA70A88F}"/>
              </a:ext>
            </a:extLst>
          </p:cNvPr>
          <p:cNvPicPr preferRelativeResize="0"/>
          <p:nvPr/>
        </p:nvPicPr>
        <p:blipFill rotWithShape="1">
          <a:blip r:embed="rId3">
            <a:alphaModFix/>
          </a:blip>
          <a:srcRect/>
          <a:stretch/>
        </p:blipFill>
        <p:spPr>
          <a:xfrm>
            <a:off x="927672" y="1819542"/>
            <a:ext cx="439826" cy="439826"/>
          </a:xfrm>
          <a:prstGeom prst="rect">
            <a:avLst/>
          </a:prstGeom>
          <a:noFill/>
          <a:ln>
            <a:noFill/>
          </a:ln>
        </p:spPr>
      </p:pic>
      <p:sp>
        <p:nvSpPr>
          <p:cNvPr id="86" name="Google Shape;86;p6">
            <a:extLst>
              <a:ext uri="{FF2B5EF4-FFF2-40B4-BE49-F238E27FC236}">
                <a16:creationId xmlns:a16="http://schemas.microsoft.com/office/drawing/2014/main" id="{18B9969E-E7D9-490F-7D48-11E872C53F95}"/>
              </a:ext>
            </a:extLst>
          </p:cNvPr>
          <p:cNvSpPr/>
          <p:nvPr/>
        </p:nvSpPr>
        <p:spPr>
          <a:xfrm>
            <a:off x="1581925" y="1769707"/>
            <a:ext cx="23958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800" b="1" i="0" u="none" strike="noStrike" cap="none">
                <a:solidFill>
                  <a:srgbClr val="1B2A4A"/>
                </a:solidFill>
                <a:latin typeface="Cambria"/>
                <a:ea typeface="Cambria"/>
                <a:cs typeface="Cambria"/>
                <a:sym typeface="Cambria"/>
              </a:rPr>
              <a:t>AC System</a:t>
            </a:r>
            <a:endParaRPr sz="1800" b="1" i="0" u="none" strike="noStrike" cap="none">
              <a:solidFill>
                <a:schemeClr val="dk1"/>
              </a:solidFill>
              <a:latin typeface="Calibri"/>
              <a:ea typeface="Calibri"/>
              <a:cs typeface="Calibri"/>
              <a:sym typeface="Calibri"/>
            </a:endParaRPr>
          </a:p>
        </p:txBody>
      </p:sp>
      <p:sp>
        <p:nvSpPr>
          <p:cNvPr id="87" name="Google Shape;87;p6">
            <a:extLst>
              <a:ext uri="{FF2B5EF4-FFF2-40B4-BE49-F238E27FC236}">
                <a16:creationId xmlns:a16="http://schemas.microsoft.com/office/drawing/2014/main" id="{E5463F03-BE6A-6B84-3479-6007F7B7EEB6}"/>
              </a:ext>
            </a:extLst>
          </p:cNvPr>
          <p:cNvSpPr/>
          <p:nvPr/>
        </p:nvSpPr>
        <p:spPr>
          <a:xfrm>
            <a:off x="850405" y="2382355"/>
            <a:ext cx="30357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Costing $600–$1,800/</a:t>
            </a:r>
            <a:r>
              <a:rPr lang="en-US" sz="1600" b="0" i="0" u="none" strike="noStrike" cap="none" dirty="0" err="1">
                <a:solidFill>
                  <a:srgbClr val="1B2A4A"/>
                </a:solidFill>
                <a:latin typeface="Calibri"/>
                <a:ea typeface="Calibri"/>
                <a:cs typeface="Calibri"/>
                <a:sym typeface="Calibri"/>
              </a:rPr>
              <a:t>mo</a:t>
            </a:r>
            <a:r>
              <a:rPr lang="en-US" sz="1600" b="0" i="0" u="none" strike="noStrike" cap="none" dirty="0">
                <a:solidFill>
                  <a:srgbClr val="1B2A4A"/>
                </a:solidFill>
                <a:latin typeface="Calibri"/>
                <a:ea typeface="Calibri"/>
                <a:cs typeface="Calibri"/>
                <a:sym typeface="Calibri"/>
              </a:rPr>
              <a:t> in repairs on a system with obsolete parts</a:t>
            </a:r>
            <a:r>
              <a:rPr lang="en-US" sz="1600" dirty="0">
                <a:solidFill>
                  <a:srgbClr val="1B2A4A"/>
                </a:solidFill>
                <a:latin typeface="Calibri"/>
                <a:ea typeface="Calibri"/>
                <a:cs typeface="Calibri"/>
                <a:sym typeface="Calibri"/>
              </a:rPr>
              <a:t>: </a:t>
            </a:r>
            <a:r>
              <a:rPr lang="en-US" sz="1600" b="0" i="0" u="none" strike="noStrike" cap="none" dirty="0">
                <a:solidFill>
                  <a:srgbClr val="1B2A4A"/>
                </a:solidFill>
                <a:latin typeface="Calibri"/>
                <a:ea typeface="Calibri"/>
                <a:cs typeface="Calibri"/>
                <a:sym typeface="Calibri"/>
              </a:rPr>
              <a:t>full replacement deferred.</a:t>
            </a:r>
            <a:endParaRPr sz="1600" b="0" i="0" u="none" strike="noStrike" cap="none" dirty="0">
              <a:solidFill>
                <a:schemeClr val="dk1"/>
              </a:solidFill>
              <a:latin typeface="Calibri"/>
              <a:ea typeface="Calibri"/>
              <a:cs typeface="Calibri"/>
              <a:sym typeface="Calibri"/>
            </a:endParaRPr>
          </a:p>
        </p:txBody>
      </p:sp>
      <p:sp>
        <p:nvSpPr>
          <p:cNvPr id="88" name="Google Shape;88;p6">
            <a:extLst>
              <a:ext uri="{FF2B5EF4-FFF2-40B4-BE49-F238E27FC236}">
                <a16:creationId xmlns:a16="http://schemas.microsoft.com/office/drawing/2014/main" id="{80E35839-1C3B-B558-1E79-B6DF6D46AB2D}"/>
              </a:ext>
            </a:extLst>
          </p:cNvPr>
          <p:cNvSpPr/>
          <p:nvPr/>
        </p:nvSpPr>
        <p:spPr>
          <a:xfrm>
            <a:off x="4334269" y="1358694"/>
            <a:ext cx="3492900" cy="2285137"/>
          </a:xfrm>
          <a:prstGeom prst="roundRect">
            <a:avLst>
              <a:gd name="adj" fmla="val 3590"/>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a:extLst>
              <a:ext uri="{FF2B5EF4-FFF2-40B4-BE49-F238E27FC236}">
                <a16:creationId xmlns:a16="http://schemas.microsoft.com/office/drawing/2014/main" id="{6B40129B-4AFE-8247-DD12-398B1441D1F1}"/>
              </a:ext>
            </a:extLst>
          </p:cNvPr>
          <p:cNvSpPr/>
          <p:nvPr/>
        </p:nvSpPr>
        <p:spPr>
          <a:xfrm>
            <a:off x="4562869" y="1742275"/>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0" name="Google Shape;90;p6" descr="preencoded.png">
            <a:extLst>
              <a:ext uri="{FF2B5EF4-FFF2-40B4-BE49-F238E27FC236}">
                <a16:creationId xmlns:a16="http://schemas.microsoft.com/office/drawing/2014/main" id="{B02B0501-FD79-2D5A-A33F-EA93238EEA57}"/>
              </a:ext>
            </a:extLst>
          </p:cNvPr>
          <p:cNvPicPr preferRelativeResize="0"/>
          <p:nvPr/>
        </p:nvPicPr>
        <p:blipFill rotWithShape="1">
          <a:blip r:embed="rId4">
            <a:alphaModFix/>
          </a:blip>
          <a:srcRect/>
          <a:stretch/>
        </p:blipFill>
        <p:spPr>
          <a:xfrm>
            <a:off x="4640136" y="1819542"/>
            <a:ext cx="439826" cy="439826"/>
          </a:xfrm>
          <a:prstGeom prst="rect">
            <a:avLst/>
          </a:prstGeom>
          <a:noFill/>
          <a:ln>
            <a:noFill/>
          </a:ln>
        </p:spPr>
      </p:pic>
      <p:sp>
        <p:nvSpPr>
          <p:cNvPr id="91" name="Google Shape;91;p6">
            <a:extLst>
              <a:ext uri="{FF2B5EF4-FFF2-40B4-BE49-F238E27FC236}">
                <a16:creationId xmlns:a16="http://schemas.microsoft.com/office/drawing/2014/main" id="{1103ABB4-D8AD-17C9-1560-730EA1E34A67}"/>
              </a:ext>
            </a:extLst>
          </p:cNvPr>
          <p:cNvSpPr/>
          <p:nvPr/>
        </p:nvSpPr>
        <p:spPr>
          <a:xfrm>
            <a:off x="5294389" y="1769707"/>
            <a:ext cx="23958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800" b="1" i="0" u="none" strike="noStrike" cap="none">
                <a:solidFill>
                  <a:srgbClr val="1B2A4A"/>
                </a:solidFill>
                <a:latin typeface="Cambria"/>
                <a:ea typeface="Cambria"/>
                <a:cs typeface="Cambria"/>
                <a:sym typeface="Cambria"/>
              </a:rPr>
              <a:t>Roof</a:t>
            </a:r>
            <a:endParaRPr sz="1800" b="1" i="0" u="none" strike="noStrike" cap="none">
              <a:solidFill>
                <a:schemeClr val="dk1"/>
              </a:solidFill>
              <a:latin typeface="Calibri"/>
              <a:ea typeface="Calibri"/>
              <a:cs typeface="Calibri"/>
              <a:sym typeface="Calibri"/>
            </a:endParaRPr>
          </a:p>
        </p:txBody>
      </p:sp>
      <p:sp>
        <p:nvSpPr>
          <p:cNvPr id="92" name="Google Shape;92;p6">
            <a:extLst>
              <a:ext uri="{FF2B5EF4-FFF2-40B4-BE49-F238E27FC236}">
                <a16:creationId xmlns:a16="http://schemas.microsoft.com/office/drawing/2014/main" id="{D29FD4E7-34DD-15F5-FFDF-28B0A4623777}"/>
              </a:ext>
            </a:extLst>
          </p:cNvPr>
          <p:cNvSpPr/>
          <p:nvPr/>
        </p:nvSpPr>
        <p:spPr>
          <a:xfrm>
            <a:off x="4562869" y="2382355"/>
            <a:ext cx="30357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a:solidFill>
                  <a:srgbClr val="1B2A4A"/>
                </a:solidFill>
                <a:latin typeface="Calibri"/>
                <a:ea typeface="Calibri"/>
                <a:cs typeface="Calibri"/>
                <a:sym typeface="Calibri"/>
              </a:rPr>
              <a:t>Patch repairs running $750–$2,000/mo, in place of a full replacement.</a:t>
            </a:r>
            <a:endParaRPr sz="1600" b="0" i="0" u="none" strike="noStrike" cap="none">
              <a:solidFill>
                <a:schemeClr val="dk1"/>
              </a:solidFill>
              <a:latin typeface="Calibri"/>
              <a:ea typeface="Calibri"/>
              <a:cs typeface="Calibri"/>
              <a:sym typeface="Calibri"/>
            </a:endParaRPr>
          </a:p>
        </p:txBody>
      </p:sp>
      <p:sp>
        <p:nvSpPr>
          <p:cNvPr id="93" name="Google Shape;93;p6">
            <a:extLst>
              <a:ext uri="{FF2B5EF4-FFF2-40B4-BE49-F238E27FC236}">
                <a16:creationId xmlns:a16="http://schemas.microsoft.com/office/drawing/2014/main" id="{29BE91E0-2148-C909-98F6-E13E067CEE72}"/>
              </a:ext>
            </a:extLst>
          </p:cNvPr>
          <p:cNvSpPr/>
          <p:nvPr/>
        </p:nvSpPr>
        <p:spPr>
          <a:xfrm>
            <a:off x="8046733" y="1358694"/>
            <a:ext cx="3492900" cy="2285137"/>
          </a:xfrm>
          <a:prstGeom prst="roundRect">
            <a:avLst>
              <a:gd name="adj" fmla="val 3590"/>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a:extLst>
              <a:ext uri="{FF2B5EF4-FFF2-40B4-BE49-F238E27FC236}">
                <a16:creationId xmlns:a16="http://schemas.microsoft.com/office/drawing/2014/main" id="{5C0E334C-3EFA-1AC7-BD4F-3F476129413C}"/>
              </a:ext>
            </a:extLst>
          </p:cNvPr>
          <p:cNvSpPr/>
          <p:nvPr/>
        </p:nvSpPr>
        <p:spPr>
          <a:xfrm>
            <a:off x="8275333" y="1742275"/>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5" name="Google Shape;95;p6" descr="preencoded.png">
            <a:extLst>
              <a:ext uri="{FF2B5EF4-FFF2-40B4-BE49-F238E27FC236}">
                <a16:creationId xmlns:a16="http://schemas.microsoft.com/office/drawing/2014/main" id="{4E6DBA8E-0511-6740-065E-5D682E4C22BB}"/>
              </a:ext>
            </a:extLst>
          </p:cNvPr>
          <p:cNvPicPr preferRelativeResize="0"/>
          <p:nvPr/>
        </p:nvPicPr>
        <p:blipFill rotWithShape="1">
          <a:blip r:embed="rId5">
            <a:alphaModFix/>
          </a:blip>
          <a:srcRect/>
          <a:stretch/>
        </p:blipFill>
        <p:spPr>
          <a:xfrm>
            <a:off x="8352600" y="1819542"/>
            <a:ext cx="439826" cy="439826"/>
          </a:xfrm>
          <a:prstGeom prst="rect">
            <a:avLst/>
          </a:prstGeom>
          <a:noFill/>
          <a:ln>
            <a:noFill/>
          </a:ln>
        </p:spPr>
      </p:pic>
      <p:sp>
        <p:nvSpPr>
          <p:cNvPr id="96" name="Google Shape;96;p6">
            <a:extLst>
              <a:ext uri="{FF2B5EF4-FFF2-40B4-BE49-F238E27FC236}">
                <a16:creationId xmlns:a16="http://schemas.microsoft.com/office/drawing/2014/main" id="{CAD739F9-25AC-6894-14CC-5872C4F73403}"/>
              </a:ext>
            </a:extLst>
          </p:cNvPr>
          <p:cNvSpPr/>
          <p:nvPr/>
        </p:nvSpPr>
        <p:spPr>
          <a:xfrm>
            <a:off x="9006853" y="1769707"/>
            <a:ext cx="23958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600"/>
              <a:buFont typeface="Cambria"/>
              <a:buNone/>
            </a:pPr>
            <a:r>
              <a:rPr lang="en-US" sz="1800" b="1" i="0" u="none" strike="noStrike" cap="none">
                <a:solidFill>
                  <a:srgbClr val="1B2A4A"/>
                </a:solidFill>
                <a:latin typeface="Cambria"/>
                <a:ea typeface="Cambria"/>
                <a:cs typeface="Cambria"/>
                <a:sym typeface="Cambria"/>
              </a:rPr>
              <a:t>Bathrooms</a:t>
            </a:r>
            <a:endParaRPr sz="1800" b="1" i="0" u="none" strike="noStrike" cap="none">
              <a:solidFill>
                <a:schemeClr val="dk1"/>
              </a:solidFill>
              <a:latin typeface="Calibri"/>
              <a:ea typeface="Calibri"/>
              <a:cs typeface="Calibri"/>
              <a:sym typeface="Calibri"/>
            </a:endParaRPr>
          </a:p>
        </p:txBody>
      </p:sp>
      <p:sp>
        <p:nvSpPr>
          <p:cNvPr id="97" name="Google Shape;97;p6">
            <a:extLst>
              <a:ext uri="{FF2B5EF4-FFF2-40B4-BE49-F238E27FC236}">
                <a16:creationId xmlns:a16="http://schemas.microsoft.com/office/drawing/2014/main" id="{B16AA2A4-5E26-709F-F439-CAD856BBD800}"/>
              </a:ext>
            </a:extLst>
          </p:cNvPr>
          <p:cNvSpPr/>
          <p:nvPr/>
        </p:nvSpPr>
        <p:spPr>
          <a:xfrm>
            <a:off x="8275333" y="2382355"/>
            <a:ext cx="30357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a:solidFill>
                  <a:srgbClr val="1B2A4A"/>
                </a:solidFill>
                <a:latin typeface="Calibri"/>
                <a:ea typeface="Calibri"/>
                <a:cs typeface="Calibri"/>
                <a:sym typeface="Calibri"/>
              </a:rPr>
              <a:t>Public restrooms are non-functioning or need costly pipe repair and replacement.</a:t>
            </a:r>
            <a:endParaRPr sz="1600" b="0" i="0" u="none" strike="noStrike" cap="none">
              <a:solidFill>
                <a:schemeClr val="dk1"/>
              </a:solidFill>
              <a:latin typeface="Calibri"/>
              <a:ea typeface="Calibri"/>
              <a:cs typeface="Calibri"/>
              <a:sym typeface="Calibri"/>
            </a:endParaRPr>
          </a:p>
        </p:txBody>
      </p:sp>
      <p:sp>
        <p:nvSpPr>
          <p:cNvPr id="98" name="Google Shape;98;p6">
            <a:extLst>
              <a:ext uri="{FF2B5EF4-FFF2-40B4-BE49-F238E27FC236}">
                <a16:creationId xmlns:a16="http://schemas.microsoft.com/office/drawing/2014/main" id="{74CD0BB1-EB64-0421-792F-0DDB12359A68}"/>
              </a:ext>
            </a:extLst>
          </p:cNvPr>
          <p:cNvSpPr/>
          <p:nvPr/>
        </p:nvSpPr>
        <p:spPr>
          <a:xfrm>
            <a:off x="626280" y="4055858"/>
            <a:ext cx="10908900" cy="1239937"/>
          </a:xfrm>
          <a:prstGeom prst="roundRect">
            <a:avLst>
              <a:gd name="adj" fmla="val 6087"/>
            </a:avLst>
          </a:prstGeom>
          <a:solidFill>
            <a:srgbClr val="FCEFE0"/>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6">
            <a:extLst>
              <a:ext uri="{FF2B5EF4-FFF2-40B4-BE49-F238E27FC236}">
                <a16:creationId xmlns:a16="http://schemas.microsoft.com/office/drawing/2014/main" id="{1F8B9B54-6A1D-C7D4-0C82-601C2477871D}"/>
              </a:ext>
            </a:extLst>
          </p:cNvPr>
          <p:cNvSpPr/>
          <p:nvPr/>
        </p:nvSpPr>
        <p:spPr>
          <a:xfrm>
            <a:off x="900600" y="4238739"/>
            <a:ext cx="685800" cy="685800"/>
          </a:xfrm>
          <a:prstGeom prst="ellipse">
            <a:avLst/>
          </a:prstGeom>
          <a:solidFill>
            <a:srgbClr val="A8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0" name="Google Shape;100;p6" descr="preencoded.png">
            <a:extLst>
              <a:ext uri="{FF2B5EF4-FFF2-40B4-BE49-F238E27FC236}">
                <a16:creationId xmlns:a16="http://schemas.microsoft.com/office/drawing/2014/main" id="{B60066CD-EA76-F4B7-5CCC-87A20792657C}"/>
              </a:ext>
            </a:extLst>
          </p:cNvPr>
          <p:cNvPicPr preferRelativeResize="0"/>
          <p:nvPr/>
        </p:nvPicPr>
        <p:blipFill rotWithShape="1">
          <a:blip r:embed="rId6">
            <a:alphaModFix/>
          </a:blip>
          <a:srcRect/>
          <a:stretch/>
        </p:blipFill>
        <p:spPr>
          <a:xfrm>
            <a:off x="989754" y="4327893"/>
            <a:ext cx="507492" cy="507492"/>
          </a:xfrm>
          <a:prstGeom prst="rect">
            <a:avLst/>
          </a:prstGeom>
          <a:noFill/>
          <a:ln>
            <a:noFill/>
          </a:ln>
        </p:spPr>
      </p:pic>
      <p:sp>
        <p:nvSpPr>
          <p:cNvPr id="101" name="Google Shape;101;p6">
            <a:extLst>
              <a:ext uri="{FF2B5EF4-FFF2-40B4-BE49-F238E27FC236}">
                <a16:creationId xmlns:a16="http://schemas.microsoft.com/office/drawing/2014/main" id="{B2CCC9F0-1EE5-350E-4FA6-00F1A5A133E0}"/>
              </a:ext>
            </a:extLst>
          </p:cNvPr>
          <p:cNvSpPr/>
          <p:nvPr/>
        </p:nvSpPr>
        <p:spPr>
          <a:xfrm>
            <a:off x="1860720" y="4165586"/>
            <a:ext cx="9464100" cy="1011409"/>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A83232"/>
              </a:buClr>
              <a:buSzPts val="1300"/>
              <a:buFont typeface="Calibri"/>
              <a:buNone/>
            </a:pPr>
            <a:r>
              <a:rPr lang="en-US" sz="1700" b="1" i="0" u="none" strike="noStrike" cap="none" dirty="0">
                <a:solidFill>
                  <a:srgbClr val="A83232"/>
                </a:solidFill>
                <a:latin typeface="Calibri"/>
                <a:ea typeface="Calibri"/>
                <a:cs typeface="Calibri"/>
                <a:sym typeface="Calibri"/>
              </a:rPr>
              <a:t>The library has done what it can.</a:t>
            </a:r>
            <a:r>
              <a:rPr lang="en-US" sz="1700" i="0" u="none" strike="noStrike" cap="none" dirty="0">
                <a:solidFill>
                  <a:schemeClr val="tx1"/>
                </a:solidFill>
                <a:latin typeface="Calibri"/>
                <a:ea typeface="Calibri"/>
                <a:cs typeface="Calibri"/>
                <a:sym typeface="Calibri"/>
              </a:rPr>
              <a:t> It refinanced its mortgage and depends heavily on grants and fundraising. None of that enables repairing the roof, HVAC, or bathrooms.</a:t>
            </a:r>
            <a:endParaRPr sz="1700" i="0" u="none" strike="noStrike" cap="none" dirty="0">
              <a:solidFill>
                <a:schemeClr val="tx1"/>
              </a:solidFill>
              <a:latin typeface="Calibri"/>
              <a:ea typeface="Calibri"/>
              <a:cs typeface="Calibri"/>
              <a:sym typeface="Calibri"/>
            </a:endParaRPr>
          </a:p>
        </p:txBody>
      </p:sp>
      <p:sp>
        <p:nvSpPr>
          <p:cNvPr id="102" name="TextBox 101">
            <a:extLst>
              <a:ext uri="{FF2B5EF4-FFF2-40B4-BE49-F238E27FC236}">
                <a16:creationId xmlns:a16="http://schemas.microsoft.com/office/drawing/2014/main" id="{5EC3E375-CC83-B5F9-730F-E36FD734F09A}"/>
              </a:ext>
            </a:extLst>
          </p:cNvPr>
          <p:cNvSpPr txBox="1"/>
          <p:nvPr/>
        </p:nvSpPr>
        <p:spPr>
          <a:xfrm>
            <a:off x="640080" y="6429473"/>
            <a:ext cx="10972800" cy="276999"/>
          </a:xfrm>
          <a:prstGeom prst="rect">
            <a:avLst/>
          </a:prstGeom>
          <a:noFill/>
        </p:spPr>
        <p:txBody>
          <a:bodyPr wrap="square">
            <a:spAutoFit/>
          </a:bodyPr>
          <a:lstStyle/>
          <a:p>
            <a:r>
              <a:rPr sz="1200" dirty="0">
                <a:solidFill>
                  <a:srgbClr val="5A6172"/>
                </a:solidFill>
                <a:latin typeface="Cambria"/>
              </a:rPr>
              <a:t>Sources: RKCL Trustees, June 2026 (repair costs); RKCL audited financial statements 2023, p. 7; DCL 2025 Impact Report p. 34.</a:t>
            </a:r>
          </a:p>
        </p:txBody>
      </p:sp>
    </p:spTree>
    <p:extLst>
      <p:ext uri="{BB962C8B-B14F-4D97-AF65-F5344CB8AC3E}">
        <p14:creationId xmlns:p14="http://schemas.microsoft.com/office/powerpoint/2010/main" val="4038408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
          <a:extLst>
            <a:ext uri="{FF2B5EF4-FFF2-40B4-BE49-F238E27FC236}">
              <a16:creationId xmlns:a16="http://schemas.microsoft.com/office/drawing/2014/main" id="{EACCF1B7-7273-B07E-3990-6020C8A052B5}"/>
            </a:ext>
          </a:extLst>
        </p:cNvPr>
        <p:cNvGrpSpPr/>
        <p:nvPr/>
      </p:nvGrpSpPr>
      <p:grpSpPr>
        <a:xfrm>
          <a:off x="0" y="0"/>
          <a:ext cx="0" cy="0"/>
          <a:chOff x="0" y="0"/>
          <a:chExt cx="0" cy="0"/>
        </a:xfrm>
      </p:grpSpPr>
      <p:sp>
        <p:nvSpPr>
          <p:cNvPr id="26" name="Google Shape;26;p4">
            <a:extLst>
              <a:ext uri="{FF2B5EF4-FFF2-40B4-BE49-F238E27FC236}">
                <a16:creationId xmlns:a16="http://schemas.microsoft.com/office/drawing/2014/main" id="{29F27408-E528-C0F8-E0EF-2E724809D0CA}"/>
              </a:ext>
            </a:extLst>
          </p:cNvPr>
          <p:cNvSpPr/>
          <p:nvPr/>
        </p:nvSpPr>
        <p:spPr>
          <a:xfrm>
            <a:off x="583005" y="1701421"/>
            <a:ext cx="10908900" cy="1417200"/>
          </a:xfrm>
          <a:prstGeom prst="roundRect">
            <a:avLst>
              <a:gd name="adj" fmla="val 4516"/>
            </a:avLst>
          </a:prstGeom>
          <a:solidFill>
            <a:srgbClr val="F4F6F9"/>
          </a:solidFill>
          <a:ln>
            <a:noFill/>
          </a:ln>
          <a:effectLst>
            <a:outerShdw blurRad="101600" dist="38100" dir="27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a:extLst>
              <a:ext uri="{FF2B5EF4-FFF2-40B4-BE49-F238E27FC236}">
                <a16:creationId xmlns:a16="http://schemas.microsoft.com/office/drawing/2014/main" id="{E1DF2D74-7A34-70EE-1DB7-B2074D807455}"/>
              </a:ext>
            </a:extLst>
          </p:cNvPr>
          <p:cNvSpPr/>
          <p:nvPr/>
        </p:nvSpPr>
        <p:spPr>
          <a:xfrm>
            <a:off x="794545" y="1998535"/>
            <a:ext cx="822900" cy="8229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 name="Google Shape;28;p4" descr="preencoded.png">
            <a:extLst>
              <a:ext uri="{FF2B5EF4-FFF2-40B4-BE49-F238E27FC236}">
                <a16:creationId xmlns:a16="http://schemas.microsoft.com/office/drawing/2014/main" id="{B6D0FC35-B68B-7DB4-BBE0-EC22632369FC}"/>
              </a:ext>
            </a:extLst>
          </p:cNvPr>
          <p:cNvPicPr preferRelativeResize="0"/>
          <p:nvPr/>
        </p:nvPicPr>
        <p:blipFill rotWithShape="1">
          <a:blip r:embed="rId3">
            <a:alphaModFix/>
          </a:blip>
          <a:srcRect/>
          <a:stretch/>
        </p:blipFill>
        <p:spPr>
          <a:xfrm>
            <a:off x="901530" y="2105495"/>
            <a:ext cx="608990" cy="608990"/>
          </a:xfrm>
          <a:prstGeom prst="rect">
            <a:avLst/>
          </a:prstGeom>
          <a:noFill/>
          <a:ln>
            <a:noFill/>
          </a:ln>
        </p:spPr>
      </p:pic>
      <p:sp>
        <p:nvSpPr>
          <p:cNvPr id="29" name="Google Shape;29;p4">
            <a:extLst>
              <a:ext uri="{FF2B5EF4-FFF2-40B4-BE49-F238E27FC236}">
                <a16:creationId xmlns:a16="http://schemas.microsoft.com/office/drawing/2014/main" id="{CDA03D3D-8437-BD41-7951-65DA67FD547E}"/>
              </a:ext>
            </a:extLst>
          </p:cNvPr>
          <p:cNvSpPr/>
          <p:nvPr/>
        </p:nvSpPr>
        <p:spPr>
          <a:xfrm>
            <a:off x="2019225" y="1998546"/>
            <a:ext cx="9144000" cy="82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100"/>
              <a:buFont typeface="Cambria"/>
              <a:buNone/>
            </a:pPr>
            <a:r>
              <a:rPr lang="en-US" sz="2000" b="1" i="0" u="none" strike="noStrike" cap="none" dirty="0">
                <a:solidFill>
                  <a:srgbClr val="1B2A4A"/>
                </a:solidFill>
                <a:latin typeface="Cambria"/>
                <a:ea typeface="Cambria"/>
                <a:cs typeface="Cambria"/>
                <a:sym typeface="Cambria"/>
              </a:rPr>
              <a:t>Resolution 2026-33 would put one question on the November ballot: raise the library tax from .027 mills to .037 mills, $1.00 more per $100,000 of assessed value.</a:t>
            </a:r>
            <a:endParaRPr sz="2000" b="0" i="0" u="none" strike="noStrike" cap="none" dirty="0">
              <a:solidFill>
                <a:schemeClr val="dk1"/>
              </a:solidFill>
              <a:latin typeface="Calibri"/>
              <a:ea typeface="Calibri"/>
              <a:cs typeface="Calibri"/>
              <a:sym typeface="Calibri"/>
            </a:endParaRPr>
          </a:p>
        </p:txBody>
      </p:sp>
      <p:sp>
        <p:nvSpPr>
          <p:cNvPr id="30" name="Google Shape;30;p4">
            <a:extLst>
              <a:ext uri="{FF2B5EF4-FFF2-40B4-BE49-F238E27FC236}">
                <a16:creationId xmlns:a16="http://schemas.microsoft.com/office/drawing/2014/main" id="{0F89689A-5028-5E3C-0859-ED3082345CFA}"/>
              </a:ext>
            </a:extLst>
          </p:cNvPr>
          <p:cNvSpPr/>
          <p:nvPr/>
        </p:nvSpPr>
        <p:spPr>
          <a:xfrm>
            <a:off x="578549" y="316058"/>
            <a:ext cx="10899543" cy="868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i="0" u="none" strike="noStrike" cap="none" dirty="0">
                <a:solidFill>
                  <a:srgbClr val="1B2A4A"/>
                </a:solidFill>
                <a:latin typeface="Cambria"/>
                <a:ea typeface="Cambria"/>
                <a:cs typeface="Cambria"/>
                <a:sym typeface="Cambria"/>
              </a:rPr>
              <a:t>Should the Board Send a Proposed Library Tax Increase to Voters?</a:t>
            </a:r>
            <a:endParaRPr sz="2800" b="0" i="0" u="none" strike="noStrike" cap="none" dirty="0">
              <a:solidFill>
                <a:srgbClr val="000000"/>
              </a:solidFill>
              <a:latin typeface="Calibri"/>
              <a:ea typeface="Calibri"/>
              <a:cs typeface="Calibri"/>
              <a:sym typeface="Calibri"/>
            </a:endParaRPr>
          </a:p>
        </p:txBody>
      </p:sp>
      <p:sp>
        <p:nvSpPr>
          <p:cNvPr id="31" name="Google Shape;31;p4">
            <a:extLst>
              <a:ext uri="{FF2B5EF4-FFF2-40B4-BE49-F238E27FC236}">
                <a16:creationId xmlns:a16="http://schemas.microsoft.com/office/drawing/2014/main" id="{76E49F91-CBE6-C2DF-BAD2-2B65C955FCC9}"/>
              </a:ext>
            </a:extLst>
          </p:cNvPr>
          <p:cNvSpPr/>
          <p:nvPr/>
        </p:nvSpPr>
        <p:spPr>
          <a:xfrm>
            <a:off x="596793" y="3770196"/>
            <a:ext cx="10881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libri"/>
              <a:buNone/>
            </a:pPr>
            <a:endParaRPr sz="2000" b="0" i="0" u="none" strike="noStrike" cap="none">
              <a:solidFill>
                <a:srgbClr val="000000"/>
              </a:solidFill>
              <a:latin typeface="Calibri"/>
              <a:ea typeface="Calibri"/>
              <a:cs typeface="Calibri"/>
              <a:sym typeface="Calibri"/>
            </a:endParaRPr>
          </a:p>
        </p:txBody>
      </p:sp>
      <p:sp>
        <p:nvSpPr>
          <p:cNvPr id="32" name="Google Shape;32;p4">
            <a:extLst>
              <a:ext uri="{FF2B5EF4-FFF2-40B4-BE49-F238E27FC236}">
                <a16:creationId xmlns:a16="http://schemas.microsoft.com/office/drawing/2014/main" id="{9592D25D-BB02-F137-23AB-2CE7C30ABC44}"/>
              </a:ext>
            </a:extLst>
          </p:cNvPr>
          <p:cNvSpPr/>
          <p:nvPr/>
        </p:nvSpPr>
        <p:spPr>
          <a:xfrm>
            <a:off x="578550" y="4345789"/>
            <a:ext cx="3492900" cy="2067000"/>
          </a:xfrm>
          <a:prstGeom prst="roundRect">
            <a:avLst>
              <a:gd name="adj" fmla="val 3333"/>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a:extLst>
              <a:ext uri="{FF2B5EF4-FFF2-40B4-BE49-F238E27FC236}">
                <a16:creationId xmlns:a16="http://schemas.microsoft.com/office/drawing/2014/main" id="{C621FA93-A56F-08C9-D97F-C359AF1CC2FD}"/>
              </a:ext>
            </a:extLst>
          </p:cNvPr>
          <p:cNvSpPr/>
          <p:nvPr/>
        </p:nvSpPr>
        <p:spPr>
          <a:xfrm>
            <a:off x="807142" y="4721003"/>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4;p4" descr="preencoded.png">
            <a:extLst>
              <a:ext uri="{FF2B5EF4-FFF2-40B4-BE49-F238E27FC236}">
                <a16:creationId xmlns:a16="http://schemas.microsoft.com/office/drawing/2014/main" id="{BCB35A22-B933-D4C9-FB2A-08D370C86EB7}"/>
              </a:ext>
            </a:extLst>
          </p:cNvPr>
          <p:cNvPicPr preferRelativeResize="0"/>
          <p:nvPr/>
        </p:nvPicPr>
        <p:blipFill rotWithShape="1">
          <a:blip r:embed="rId4">
            <a:alphaModFix/>
          </a:blip>
          <a:srcRect/>
          <a:stretch/>
        </p:blipFill>
        <p:spPr>
          <a:xfrm>
            <a:off x="884410" y="4798270"/>
            <a:ext cx="439826" cy="439826"/>
          </a:xfrm>
          <a:prstGeom prst="rect">
            <a:avLst/>
          </a:prstGeom>
          <a:noFill/>
          <a:ln>
            <a:noFill/>
          </a:ln>
        </p:spPr>
      </p:pic>
      <p:sp>
        <p:nvSpPr>
          <p:cNvPr id="35" name="Google Shape;35;p4">
            <a:extLst>
              <a:ext uri="{FF2B5EF4-FFF2-40B4-BE49-F238E27FC236}">
                <a16:creationId xmlns:a16="http://schemas.microsoft.com/office/drawing/2014/main" id="{DAD188E0-0F7D-AB23-8D81-A51CEC60EB6F}"/>
              </a:ext>
            </a:extLst>
          </p:cNvPr>
          <p:cNvSpPr/>
          <p:nvPr/>
        </p:nvSpPr>
        <p:spPr>
          <a:xfrm>
            <a:off x="1491495" y="4720838"/>
            <a:ext cx="24759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Use is high and rising</a:t>
            </a:r>
            <a:endParaRPr sz="1700" b="0" i="0" u="none" strike="noStrike" cap="none" dirty="0">
              <a:solidFill>
                <a:srgbClr val="000000"/>
              </a:solidFill>
              <a:latin typeface="Calibri"/>
              <a:ea typeface="Calibri"/>
              <a:cs typeface="Calibri"/>
              <a:sym typeface="Calibri"/>
            </a:endParaRPr>
          </a:p>
        </p:txBody>
      </p:sp>
      <p:sp>
        <p:nvSpPr>
          <p:cNvPr id="36" name="Google Shape;36;p4">
            <a:extLst>
              <a:ext uri="{FF2B5EF4-FFF2-40B4-BE49-F238E27FC236}">
                <a16:creationId xmlns:a16="http://schemas.microsoft.com/office/drawing/2014/main" id="{715CB033-4B40-5992-6F5F-06047004F07A}"/>
              </a:ext>
            </a:extLst>
          </p:cNvPr>
          <p:cNvSpPr/>
          <p:nvPr/>
        </p:nvSpPr>
        <p:spPr>
          <a:xfrm>
            <a:off x="730250" y="5361088"/>
            <a:ext cx="31125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Circulation and programs are up. Digital content has not replaced physical use.</a:t>
            </a:r>
            <a:endParaRPr sz="1600" b="0" i="0" u="none" strike="noStrike" cap="none" dirty="0">
              <a:solidFill>
                <a:srgbClr val="000000"/>
              </a:solidFill>
              <a:latin typeface="Calibri"/>
              <a:ea typeface="Calibri"/>
              <a:cs typeface="Calibri"/>
              <a:sym typeface="Calibri"/>
            </a:endParaRPr>
          </a:p>
        </p:txBody>
      </p:sp>
      <p:sp>
        <p:nvSpPr>
          <p:cNvPr id="37" name="Google Shape;37;p4">
            <a:extLst>
              <a:ext uri="{FF2B5EF4-FFF2-40B4-BE49-F238E27FC236}">
                <a16:creationId xmlns:a16="http://schemas.microsoft.com/office/drawing/2014/main" id="{44E8E97D-B290-02B6-24C5-D74768A8FF40}"/>
              </a:ext>
            </a:extLst>
          </p:cNvPr>
          <p:cNvSpPr/>
          <p:nvPr/>
        </p:nvSpPr>
        <p:spPr>
          <a:xfrm>
            <a:off x="4291000" y="4345789"/>
            <a:ext cx="3492900" cy="2067000"/>
          </a:xfrm>
          <a:prstGeom prst="roundRect">
            <a:avLst>
              <a:gd name="adj" fmla="val 3333"/>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a:extLst>
              <a:ext uri="{FF2B5EF4-FFF2-40B4-BE49-F238E27FC236}">
                <a16:creationId xmlns:a16="http://schemas.microsoft.com/office/drawing/2014/main" id="{80A010C8-E6A9-5D67-E138-61F4675EB19C}"/>
              </a:ext>
            </a:extLst>
          </p:cNvPr>
          <p:cNvSpPr/>
          <p:nvPr/>
        </p:nvSpPr>
        <p:spPr>
          <a:xfrm>
            <a:off x="4519607" y="4721003"/>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 name="Google Shape;39;p4" descr="preencoded.png">
            <a:extLst>
              <a:ext uri="{FF2B5EF4-FFF2-40B4-BE49-F238E27FC236}">
                <a16:creationId xmlns:a16="http://schemas.microsoft.com/office/drawing/2014/main" id="{ED65585F-01C0-3011-A2FF-7C57CF3B1D3B}"/>
              </a:ext>
            </a:extLst>
          </p:cNvPr>
          <p:cNvPicPr preferRelativeResize="0"/>
          <p:nvPr/>
        </p:nvPicPr>
        <p:blipFill rotWithShape="1">
          <a:blip r:embed="rId5">
            <a:alphaModFix/>
          </a:blip>
          <a:srcRect/>
          <a:stretch/>
        </p:blipFill>
        <p:spPr>
          <a:xfrm>
            <a:off x="4596874" y="4798270"/>
            <a:ext cx="439826" cy="439826"/>
          </a:xfrm>
          <a:prstGeom prst="rect">
            <a:avLst/>
          </a:prstGeom>
          <a:noFill/>
          <a:ln>
            <a:noFill/>
          </a:ln>
        </p:spPr>
      </p:pic>
      <p:sp>
        <p:nvSpPr>
          <p:cNvPr id="40" name="Google Shape;40;p4">
            <a:extLst>
              <a:ext uri="{FF2B5EF4-FFF2-40B4-BE49-F238E27FC236}">
                <a16:creationId xmlns:a16="http://schemas.microsoft.com/office/drawing/2014/main" id="{989B42CD-7D07-0A62-69F9-8FEFFF296006}"/>
              </a:ext>
            </a:extLst>
          </p:cNvPr>
          <p:cNvSpPr/>
          <p:nvPr/>
        </p:nvSpPr>
        <p:spPr>
          <a:xfrm>
            <a:off x="5191174" y="4720838"/>
            <a:ext cx="23499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Funding falls short</a:t>
            </a:r>
            <a:endParaRPr sz="1700" b="0" i="0" u="none" strike="noStrike" cap="none" dirty="0">
              <a:solidFill>
                <a:srgbClr val="000000"/>
              </a:solidFill>
              <a:latin typeface="Calibri"/>
              <a:ea typeface="Calibri"/>
              <a:cs typeface="Calibri"/>
              <a:sym typeface="Calibri"/>
            </a:endParaRPr>
          </a:p>
        </p:txBody>
      </p:sp>
      <p:sp>
        <p:nvSpPr>
          <p:cNvPr id="41" name="Google Shape;41;p4">
            <a:extLst>
              <a:ext uri="{FF2B5EF4-FFF2-40B4-BE49-F238E27FC236}">
                <a16:creationId xmlns:a16="http://schemas.microsoft.com/office/drawing/2014/main" id="{8C156EFE-4B43-D4DB-95C2-F8FFA8CB8AFF}"/>
              </a:ext>
            </a:extLst>
          </p:cNvPr>
          <p:cNvSpPr/>
          <p:nvPr/>
        </p:nvSpPr>
        <p:spPr>
          <a:xfrm>
            <a:off x="4519607" y="5361083"/>
            <a:ext cx="30357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Bethel funds the library below state guidance</a:t>
            </a:r>
            <a:r>
              <a:rPr lang="en-US" sz="1600" dirty="0">
                <a:solidFill>
                  <a:srgbClr val="1B2A4A"/>
                </a:solidFill>
                <a:latin typeface="Calibri"/>
                <a:ea typeface="Calibri"/>
                <a:cs typeface="Calibri"/>
                <a:sym typeface="Calibri"/>
              </a:rPr>
              <a:t> ($5/resident/</a:t>
            </a:r>
            <a:r>
              <a:rPr lang="en-US" sz="1600">
                <a:solidFill>
                  <a:srgbClr val="1B2A4A"/>
                </a:solidFill>
                <a:latin typeface="Calibri"/>
                <a:ea typeface="Calibri"/>
                <a:cs typeface="Calibri"/>
                <a:sym typeface="Calibri"/>
              </a:rPr>
              <a:t>year)</a:t>
            </a:r>
            <a:r>
              <a:rPr lang="en-US" sz="1600" b="0" i="0" u="none" strike="noStrike" cap="none">
                <a:solidFill>
                  <a:srgbClr val="1B2A4A"/>
                </a:solidFill>
                <a:latin typeface="Calibri"/>
                <a:ea typeface="Calibri"/>
                <a:cs typeface="Calibri"/>
                <a:sym typeface="Calibri"/>
              </a:rPr>
              <a:t>.</a:t>
            </a:r>
            <a:endParaRPr sz="1600" b="0" i="0" u="none" strike="noStrike" cap="none" dirty="0">
              <a:solidFill>
                <a:srgbClr val="000000"/>
              </a:solidFill>
              <a:latin typeface="Calibri"/>
              <a:ea typeface="Calibri"/>
              <a:cs typeface="Calibri"/>
              <a:sym typeface="Calibri"/>
            </a:endParaRPr>
          </a:p>
        </p:txBody>
      </p:sp>
      <p:sp>
        <p:nvSpPr>
          <p:cNvPr id="42" name="Google Shape;42;p4">
            <a:extLst>
              <a:ext uri="{FF2B5EF4-FFF2-40B4-BE49-F238E27FC236}">
                <a16:creationId xmlns:a16="http://schemas.microsoft.com/office/drawing/2014/main" id="{EA680E19-BAAD-4317-6546-F8355D924E27}"/>
              </a:ext>
            </a:extLst>
          </p:cNvPr>
          <p:cNvSpPr/>
          <p:nvPr/>
        </p:nvSpPr>
        <p:spPr>
          <a:xfrm>
            <a:off x="8003475" y="4345789"/>
            <a:ext cx="3492900" cy="2067000"/>
          </a:xfrm>
          <a:prstGeom prst="roundRect">
            <a:avLst>
              <a:gd name="adj" fmla="val 3333"/>
            </a:avLst>
          </a:prstGeom>
          <a:solidFill>
            <a:srgbClr val="F4F6F9"/>
          </a:solidFill>
          <a:ln>
            <a:noFill/>
          </a:ln>
          <a:effectLst>
            <a:outerShdw blurRad="101600" dist="38100" dir="2700000" algn="bl" rotWithShape="0">
              <a:srgbClr val="000000">
                <a:alpha val="1216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a:extLst>
              <a:ext uri="{FF2B5EF4-FFF2-40B4-BE49-F238E27FC236}">
                <a16:creationId xmlns:a16="http://schemas.microsoft.com/office/drawing/2014/main" id="{0BDF067E-EEC7-7626-FD1E-06D5F4A57067}"/>
              </a:ext>
            </a:extLst>
          </p:cNvPr>
          <p:cNvSpPr/>
          <p:nvPr/>
        </p:nvSpPr>
        <p:spPr>
          <a:xfrm>
            <a:off x="8232071" y="4721003"/>
            <a:ext cx="594300" cy="594300"/>
          </a:xfrm>
          <a:prstGeom prst="ellipse">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 name="Google Shape;44;p4" descr="preencoded.png">
            <a:extLst>
              <a:ext uri="{FF2B5EF4-FFF2-40B4-BE49-F238E27FC236}">
                <a16:creationId xmlns:a16="http://schemas.microsoft.com/office/drawing/2014/main" id="{44A2EA8F-0494-6A38-BFCE-F4D4CADD3A28}"/>
              </a:ext>
            </a:extLst>
          </p:cNvPr>
          <p:cNvPicPr preferRelativeResize="0"/>
          <p:nvPr/>
        </p:nvPicPr>
        <p:blipFill rotWithShape="1">
          <a:blip r:embed="rId6">
            <a:alphaModFix/>
          </a:blip>
          <a:srcRect/>
          <a:stretch/>
        </p:blipFill>
        <p:spPr>
          <a:xfrm>
            <a:off x="8309338" y="4798270"/>
            <a:ext cx="439826" cy="439826"/>
          </a:xfrm>
          <a:prstGeom prst="rect">
            <a:avLst/>
          </a:prstGeom>
          <a:noFill/>
          <a:ln>
            <a:noFill/>
          </a:ln>
        </p:spPr>
      </p:pic>
      <p:sp>
        <p:nvSpPr>
          <p:cNvPr id="45" name="Google Shape;45;p4">
            <a:extLst>
              <a:ext uri="{FF2B5EF4-FFF2-40B4-BE49-F238E27FC236}">
                <a16:creationId xmlns:a16="http://schemas.microsoft.com/office/drawing/2014/main" id="{CC694EBC-1395-72A3-5078-4E515D832D41}"/>
              </a:ext>
            </a:extLst>
          </p:cNvPr>
          <p:cNvSpPr/>
          <p:nvPr/>
        </p:nvSpPr>
        <p:spPr>
          <a:xfrm>
            <a:off x="8963600" y="4599338"/>
            <a:ext cx="2349900" cy="71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400"/>
              <a:buFont typeface="Cambria"/>
              <a:buNone/>
            </a:pPr>
            <a:r>
              <a:rPr lang="en-US" sz="1700" b="1" i="0" u="none" strike="noStrike" cap="none" dirty="0">
                <a:solidFill>
                  <a:srgbClr val="1B2A4A"/>
                </a:solidFill>
                <a:latin typeface="Cambria"/>
                <a:ea typeface="Cambria"/>
                <a:cs typeface="Cambria"/>
                <a:sym typeface="Cambria"/>
              </a:rPr>
              <a:t>Repairs are being deferred</a:t>
            </a:r>
            <a:endParaRPr sz="1700" b="0" i="0" u="none" strike="noStrike" cap="none" dirty="0">
              <a:solidFill>
                <a:srgbClr val="000000"/>
              </a:solidFill>
              <a:latin typeface="Calibri"/>
              <a:ea typeface="Calibri"/>
              <a:cs typeface="Calibri"/>
              <a:sym typeface="Calibri"/>
            </a:endParaRPr>
          </a:p>
        </p:txBody>
      </p:sp>
      <p:sp>
        <p:nvSpPr>
          <p:cNvPr id="46" name="Google Shape;46;p4">
            <a:extLst>
              <a:ext uri="{FF2B5EF4-FFF2-40B4-BE49-F238E27FC236}">
                <a16:creationId xmlns:a16="http://schemas.microsoft.com/office/drawing/2014/main" id="{096495C7-0D14-2CB7-611F-575989E94A2C}"/>
              </a:ext>
            </a:extLst>
          </p:cNvPr>
          <p:cNvSpPr/>
          <p:nvPr/>
        </p:nvSpPr>
        <p:spPr>
          <a:xfrm>
            <a:off x="8232071" y="5361083"/>
            <a:ext cx="30357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600" b="0" i="0" u="none" strike="noStrike" cap="none" dirty="0">
                <a:solidFill>
                  <a:srgbClr val="1B2A4A"/>
                </a:solidFill>
                <a:latin typeface="Calibri"/>
                <a:ea typeface="Calibri"/>
                <a:cs typeface="Calibri"/>
                <a:sym typeface="Calibri"/>
              </a:rPr>
              <a:t>Roof, HVAC, and restroom work is postponed while monthly repair costs continue.</a:t>
            </a:r>
            <a:endParaRPr sz="1600" b="0" i="0" u="none" strike="noStrike" cap="none" dirty="0">
              <a:solidFill>
                <a:srgbClr val="000000"/>
              </a:solidFill>
              <a:latin typeface="Calibri"/>
              <a:ea typeface="Calibri"/>
              <a:cs typeface="Calibri"/>
              <a:sym typeface="Calibri"/>
            </a:endParaRPr>
          </a:p>
        </p:txBody>
      </p:sp>
      <p:sp>
        <p:nvSpPr>
          <p:cNvPr id="2" name="TextBox 1">
            <a:extLst>
              <a:ext uri="{FF2B5EF4-FFF2-40B4-BE49-F238E27FC236}">
                <a16:creationId xmlns:a16="http://schemas.microsoft.com/office/drawing/2014/main" id="{67F0ECC1-57E0-B7E8-8128-2A0C3975C2D6}"/>
              </a:ext>
            </a:extLst>
          </p:cNvPr>
          <p:cNvSpPr txBox="1"/>
          <p:nvPr/>
        </p:nvSpPr>
        <p:spPr>
          <a:xfrm>
            <a:off x="610606" y="3563309"/>
            <a:ext cx="10881300" cy="369332"/>
          </a:xfrm>
          <a:prstGeom prst="rect">
            <a:avLst/>
          </a:prstGeom>
          <a:noFill/>
        </p:spPr>
        <p:txBody>
          <a:bodyPr wrap="square" rtlCol="0">
            <a:spAutoFit/>
          </a:bodyPr>
          <a:lstStyle/>
          <a:p>
            <a:r>
              <a:rPr lang="en-US" sz="1800" dirty="0"/>
              <a:t>Why an increase is being considered:</a:t>
            </a:r>
          </a:p>
        </p:txBody>
      </p:sp>
    </p:spTree>
    <p:extLst>
      <p:ext uri="{BB962C8B-B14F-4D97-AF65-F5344CB8AC3E}">
        <p14:creationId xmlns:p14="http://schemas.microsoft.com/office/powerpoint/2010/main" val="1792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84B0BF1F-2CAF-7155-4AAF-56A712D80E64}"/>
            </a:ext>
          </a:extLst>
        </p:cNvPr>
        <p:cNvGrpSpPr/>
        <p:nvPr/>
      </p:nvGrpSpPr>
      <p:grpSpPr>
        <a:xfrm>
          <a:off x="0" y="0"/>
          <a:ext cx="0" cy="0"/>
          <a:chOff x="0" y="0"/>
          <a:chExt cx="0" cy="0"/>
        </a:xfrm>
      </p:grpSpPr>
      <p:sp>
        <p:nvSpPr>
          <p:cNvPr id="267" name="Google Shape;267;p15">
            <a:extLst>
              <a:ext uri="{FF2B5EF4-FFF2-40B4-BE49-F238E27FC236}">
                <a16:creationId xmlns:a16="http://schemas.microsoft.com/office/drawing/2014/main" id="{A7EF6212-5A95-A7B9-3F66-E677F4F6C24E}"/>
              </a:ext>
            </a:extLst>
          </p:cNvPr>
          <p:cNvSpPr/>
          <p:nvPr/>
        </p:nvSpPr>
        <p:spPr>
          <a:xfrm>
            <a:off x="655320" y="539466"/>
            <a:ext cx="1088136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2700"/>
              <a:buFont typeface="Cambria"/>
              <a:buNone/>
            </a:pPr>
            <a:r>
              <a:rPr lang="en-US" sz="2800" b="1" i="0" u="none" strike="noStrike" cap="none" dirty="0">
                <a:solidFill>
                  <a:srgbClr val="1B2A4A"/>
                </a:solidFill>
                <a:latin typeface="Cambria"/>
                <a:ea typeface="Cambria"/>
                <a:cs typeface="Cambria"/>
                <a:sym typeface="Cambria"/>
              </a:rPr>
              <a:t>The Library Is an Independent Nonprofit That Five Municipalities Fund Together</a:t>
            </a:r>
            <a:endParaRPr sz="2800" b="0" i="0" u="none" strike="noStrike" cap="none" dirty="0">
              <a:solidFill>
                <a:schemeClr val="dk1"/>
              </a:solidFill>
              <a:latin typeface="Calibri"/>
              <a:ea typeface="Calibri"/>
              <a:cs typeface="Calibri"/>
              <a:sym typeface="Calibri"/>
            </a:endParaRPr>
          </a:p>
        </p:txBody>
      </p:sp>
      <p:pic>
        <p:nvPicPr>
          <p:cNvPr id="268" name="Google Shape;268;p15" descr="/sessions/quirky-tender-cannon/mnt/outputs/deckbuild/assets/rkcl_aerial.jpg">
            <a:extLst>
              <a:ext uri="{FF2B5EF4-FFF2-40B4-BE49-F238E27FC236}">
                <a16:creationId xmlns:a16="http://schemas.microsoft.com/office/drawing/2014/main" id="{648FEF3C-52A9-B71A-0656-F18ACF9ABF39}"/>
              </a:ext>
            </a:extLst>
          </p:cNvPr>
          <p:cNvPicPr preferRelativeResize="0"/>
          <p:nvPr/>
        </p:nvPicPr>
        <p:blipFill rotWithShape="1">
          <a:blip r:embed="rId3">
            <a:alphaModFix/>
          </a:blip>
          <a:srcRect/>
          <a:stretch/>
        </p:blipFill>
        <p:spPr>
          <a:xfrm>
            <a:off x="7818120" y="1554480"/>
            <a:ext cx="3749040" cy="2331720"/>
          </a:xfrm>
          <a:prstGeom prst="rect">
            <a:avLst/>
          </a:prstGeom>
          <a:noFill/>
          <a:ln>
            <a:noFill/>
          </a:ln>
        </p:spPr>
      </p:pic>
      <p:sp>
        <p:nvSpPr>
          <p:cNvPr id="269" name="Google Shape;269;p15">
            <a:extLst>
              <a:ext uri="{FF2B5EF4-FFF2-40B4-BE49-F238E27FC236}">
                <a16:creationId xmlns:a16="http://schemas.microsoft.com/office/drawing/2014/main" id="{9275FA3A-6925-63C0-855E-A6D20D7CC2AC}"/>
              </a:ext>
            </a:extLst>
          </p:cNvPr>
          <p:cNvSpPr/>
          <p:nvPr/>
        </p:nvSpPr>
        <p:spPr>
          <a:xfrm>
            <a:off x="534575" y="1695150"/>
            <a:ext cx="6903600" cy="2267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962C"/>
              </a:buClr>
              <a:buSzPts val="1300"/>
              <a:buFont typeface="Calibri"/>
              <a:buNone/>
            </a:pPr>
            <a:r>
              <a:rPr lang="en-US" sz="1800" b="1" i="0" u="none" strike="noStrike" cap="none" dirty="0">
                <a:solidFill>
                  <a:srgbClr val="C9962C"/>
                </a:solidFill>
                <a:latin typeface="Calibri"/>
                <a:ea typeface="Calibri"/>
                <a:cs typeface="Calibri"/>
                <a:sym typeface="Calibri"/>
              </a:rPr>
              <a:t>1979:  </a:t>
            </a:r>
            <a:r>
              <a:rPr lang="en-US" sz="1800" b="0" i="0" u="none" strike="noStrike" cap="none" dirty="0">
                <a:solidFill>
                  <a:srgbClr val="1B2A4A"/>
                </a:solidFill>
                <a:latin typeface="Calibri"/>
                <a:ea typeface="Calibri"/>
                <a:cs typeface="Calibri"/>
                <a:sym typeface="Calibri"/>
              </a:rPr>
              <a:t>Opened in a vacant closet at Concord Elementary School.</a:t>
            </a:r>
            <a:endParaRPr sz="1800" b="0" i="0" u="none" strike="noStrike" cap="none"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endParaRPr sz="1800"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r>
              <a:rPr lang="en-US" sz="1800" b="1" i="0" u="none" strike="noStrike" cap="none" dirty="0">
                <a:solidFill>
                  <a:srgbClr val="C9962C"/>
                </a:solidFill>
                <a:latin typeface="Calibri"/>
                <a:ea typeface="Calibri"/>
                <a:cs typeface="Calibri"/>
                <a:sym typeface="Calibri"/>
              </a:rPr>
              <a:t>1981:  </a:t>
            </a:r>
            <a:r>
              <a:rPr lang="en-US" sz="1800" b="0" i="0" u="none" strike="noStrike" cap="none" dirty="0">
                <a:solidFill>
                  <a:srgbClr val="1B2A4A"/>
                </a:solidFill>
                <a:latin typeface="Calibri"/>
                <a:ea typeface="Calibri"/>
                <a:cs typeface="Calibri"/>
                <a:sym typeface="Calibri"/>
              </a:rPr>
              <a:t>Joined the Delaware County Library System; service area expanded to include Chadds Ford and Thornbury.</a:t>
            </a:r>
            <a:endParaRPr sz="1800" b="0" i="0" u="none" strike="noStrike" cap="none"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endParaRPr sz="1800" dirty="0">
              <a:solidFill>
                <a:srgbClr val="1B2A4A"/>
              </a:solidFill>
              <a:latin typeface="Calibri"/>
              <a:ea typeface="Calibri"/>
              <a:cs typeface="Calibri"/>
              <a:sym typeface="Calibri"/>
            </a:endParaRPr>
          </a:p>
          <a:p>
            <a:pPr marL="0" marR="0" lvl="0" indent="0" algn="l" rtl="0">
              <a:spcBef>
                <a:spcPts val="0"/>
              </a:spcBef>
              <a:spcAft>
                <a:spcPts val="0"/>
              </a:spcAft>
              <a:buClr>
                <a:srgbClr val="C9962C"/>
              </a:buClr>
              <a:buSzPts val="1300"/>
              <a:buFont typeface="Calibri"/>
              <a:buNone/>
            </a:pPr>
            <a:r>
              <a:rPr lang="en-US" sz="1800" b="1" i="0" u="none" strike="noStrike" cap="none" dirty="0">
                <a:solidFill>
                  <a:srgbClr val="C9962C"/>
                </a:solidFill>
                <a:latin typeface="Calibri"/>
                <a:ea typeface="Calibri"/>
                <a:cs typeface="Calibri"/>
                <a:sym typeface="Calibri"/>
              </a:rPr>
              <a:t>1989:  </a:t>
            </a:r>
            <a:r>
              <a:rPr lang="en-US" sz="1800" b="0" i="0" u="none" strike="noStrike" cap="none" dirty="0">
                <a:solidFill>
                  <a:srgbClr val="1B2A4A"/>
                </a:solidFill>
                <a:latin typeface="Calibri"/>
                <a:ea typeface="Calibri"/>
                <a:cs typeface="Calibri"/>
                <a:sym typeface="Calibri"/>
              </a:rPr>
              <a:t>Private donations plus a $300,000 federal grant funded the </a:t>
            </a:r>
            <a:r>
              <a:rPr lang="en-US" sz="1800" b="0" i="0" u="none" strike="noStrike" cap="none" dirty="0" err="1">
                <a:solidFill>
                  <a:srgbClr val="1B2A4A"/>
                </a:solidFill>
                <a:latin typeface="Calibri"/>
                <a:ea typeface="Calibri"/>
                <a:cs typeface="Calibri"/>
                <a:sym typeface="Calibri"/>
              </a:rPr>
              <a:t>Smithbridge</a:t>
            </a:r>
            <a:r>
              <a:rPr lang="en-US" sz="1800" b="0" i="0" u="none" strike="noStrike" cap="none" dirty="0">
                <a:solidFill>
                  <a:srgbClr val="1B2A4A"/>
                </a:solidFill>
                <a:latin typeface="Calibri"/>
                <a:ea typeface="Calibri"/>
                <a:cs typeface="Calibri"/>
                <a:sym typeface="Calibri"/>
              </a:rPr>
              <a:t> Road building.</a:t>
            </a:r>
            <a:endParaRPr sz="1800" b="0" i="0" u="none" strike="noStrike" cap="none" dirty="0">
              <a:solidFill>
                <a:schemeClr val="dk1"/>
              </a:solidFill>
              <a:latin typeface="Calibri"/>
              <a:ea typeface="Calibri"/>
              <a:cs typeface="Calibri"/>
              <a:sym typeface="Calibri"/>
            </a:endParaRPr>
          </a:p>
        </p:txBody>
      </p:sp>
      <p:sp>
        <p:nvSpPr>
          <p:cNvPr id="270" name="Google Shape;270;p15">
            <a:extLst>
              <a:ext uri="{FF2B5EF4-FFF2-40B4-BE49-F238E27FC236}">
                <a16:creationId xmlns:a16="http://schemas.microsoft.com/office/drawing/2014/main" id="{52658DED-3A43-9064-B251-F8E2E5C727F7}"/>
              </a:ext>
            </a:extLst>
          </p:cNvPr>
          <p:cNvSpPr/>
          <p:nvPr/>
        </p:nvSpPr>
        <p:spPr>
          <a:xfrm>
            <a:off x="640080" y="4136678"/>
            <a:ext cx="6903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500"/>
              <a:buFont typeface="Cambria"/>
              <a:buNone/>
            </a:pPr>
            <a:r>
              <a:rPr lang="en-US" sz="2000" b="1" i="0" u="none" strike="noStrike" cap="none">
                <a:solidFill>
                  <a:srgbClr val="1B2A4A"/>
                </a:solidFill>
                <a:latin typeface="Cambria"/>
                <a:ea typeface="Cambria"/>
                <a:cs typeface="Cambria"/>
                <a:sym typeface="Cambria"/>
              </a:rPr>
              <a:t>How it is governed</a:t>
            </a:r>
            <a:endParaRPr sz="2000" b="0" i="0" u="none" strike="noStrike" cap="none">
              <a:solidFill>
                <a:schemeClr val="dk1"/>
              </a:solidFill>
              <a:latin typeface="Calibri"/>
              <a:ea typeface="Calibri"/>
              <a:cs typeface="Calibri"/>
              <a:sym typeface="Calibri"/>
            </a:endParaRPr>
          </a:p>
        </p:txBody>
      </p:sp>
      <p:sp>
        <p:nvSpPr>
          <p:cNvPr id="271" name="Google Shape;271;p15">
            <a:extLst>
              <a:ext uri="{FF2B5EF4-FFF2-40B4-BE49-F238E27FC236}">
                <a16:creationId xmlns:a16="http://schemas.microsoft.com/office/drawing/2014/main" id="{62EEFB0C-35BC-C942-E296-429A7E7B9529}"/>
              </a:ext>
            </a:extLst>
          </p:cNvPr>
          <p:cNvSpPr/>
          <p:nvPr/>
        </p:nvSpPr>
        <p:spPr>
          <a:xfrm>
            <a:off x="534576" y="4557302"/>
            <a:ext cx="7766742" cy="1645920"/>
          </a:xfrm>
          <a:prstGeom prst="rect">
            <a:avLst/>
          </a:prstGeom>
          <a:noFill/>
          <a:ln>
            <a:noFill/>
          </a:ln>
        </p:spPr>
        <p:txBody>
          <a:bodyPr spcFirstLastPara="1" wrap="square" lIns="0" tIns="0" rIns="0" bIns="0" anchor="t" anchorCtr="0">
            <a:noAutofit/>
          </a:bodyPr>
          <a:lstStyle/>
          <a:p>
            <a:pPr marL="285750" marR="0" lvl="0" indent="-285750" algn="l" rtl="0">
              <a:spcBef>
                <a:spcPts val="0"/>
              </a:spcBef>
              <a:spcAft>
                <a:spcPts val="0"/>
              </a:spcAft>
              <a:buClr>
                <a:srgbClr val="1B2A4A"/>
              </a:buClr>
              <a:buSzPct val="100000"/>
              <a:buFont typeface="Arial" panose="020B0604020202020204" pitchFamily="34" charset="0"/>
              <a:buChar char="•"/>
            </a:pPr>
            <a:r>
              <a:rPr lang="en-US" sz="1800" b="0" i="0" u="none" strike="noStrike" cap="none" dirty="0">
                <a:solidFill>
                  <a:srgbClr val="1B2A4A"/>
                </a:solidFill>
                <a:latin typeface="Calibri"/>
                <a:ea typeface="Calibri"/>
                <a:cs typeface="Calibri"/>
                <a:sym typeface="Calibri"/>
              </a:rPr>
              <a:t>Independent 501(c)(3), organized in 1979. The Township does not own or operate it.
Serves </a:t>
            </a:r>
            <a:r>
              <a:rPr lang="en-US" sz="1800" b="1" i="0" u="none" strike="noStrike" cap="none" dirty="0">
                <a:solidFill>
                  <a:srgbClr val="1B2A4A"/>
                </a:solidFill>
                <a:latin typeface="Calibri"/>
                <a:ea typeface="Calibri"/>
                <a:cs typeface="Calibri"/>
                <a:sym typeface="Calibri"/>
              </a:rPr>
              <a:t>Bethel, Chadds Ford, Chester Heights, Concord, and Thornbury</a:t>
            </a:r>
            <a:r>
              <a:rPr lang="en-US" sz="1800" b="0" i="0" u="none" strike="noStrike" cap="none" dirty="0">
                <a:solidFill>
                  <a:srgbClr val="1B2A4A"/>
                </a:solidFill>
                <a:latin typeface="Calibri"/>
                <a:ea typeface="Calibri"/>
                <a:cs typeface="Calibri"/>
                <a:sym typeface="Calibri"/>
              </a:rPr>
              <a:t>.
Trustee seats follow population: Concord 4, Bethel 2, and 1 each for the others.
Bought its building from Concord Township in 2010; $160,637 still owed at the end of 2023.</a:t>
            </a:r>
            <a:endParaRPr sz="1800" b="0" i="0" u="none" strike="noStrike" cap="none" dirty="0">
              <a:solidFill>
                <a:schemeClr val="dk1"/>
              </a:solidFill>
              <a:latin typeface="Calibri"/>
              <a:ea typeface="Calibri"/>
              <a:cs typeface="Calibri"/>
              <a:sym typeface="Calibri"/>
            </a:endParaRPr>
          </a:p>
        </p:txBody>
      </p:sp>
      <p:sp>
        <p:nvSpPr>
          <p:cNvPr id="274" name="TextBox 273">
            <a:extLst>
              <a:ext uri="{FF2B5EF4-FFF2-40B4-BE49-F238E27FC236}">
                <a16:creationId xmlns:a16="http://schemas.microsoft.com/office/drawing/2014/main" id="{C1304CEA-46A7-7589-A5D2-DF6286208917}"/>
              </a:ext>
            </a:extLst>
          </p:cNvPr>
          <p:cNvSpPr txBox="1"/>
          <p:nvPr/>
        </p:nvSpPr>
        <p:spPr>
          <a:xfrm>
            <a:off x="8729832" y="4557302"/>
            <a:ext cx="3318733" cy="1508105"/>
          </a:xfrm>
          <a:prstGeom prst="rect">
            <a:avLst/>
          </a:prstGeom>
          <a:noFill/>
        </p:spPr>
        <p:txBody>
          <a:bodyPr wrap="square">
            <a:spAutoFit/>
          </a:bodyPr>
          <a:lstStyle/>
          <a:p>
            <a:r>
              <a:rPr sz="2000" b="1" dirty="0">
                <a:solidFill>
                  <a:srgbClr val="1F2A44"/>
                </a:solidFill>
                <a:latin typeface="Calibri" panose="020F0502020204030204" pitchFamily="34" charset="0"/>
                <a:ea typeface="Calibri" panose="020F0502020204030204" pitchFamily="34" charset="0"/>
                <a:cs typeface="Calibri" panose="020F0502020204030204" pitchFamily="34" charset="0"/>
              </a:rPr>
              <a:t>What Bethel provides</a:t>
            </a:r>
          </a:p>
          <a:p>
            <a:r>
              <a:rPr sz="1800" b="0" dirty="0">
                <a:solidFill>
                  <a:srgbClr val="1F2A44"/>
                </a:solidFill>
                <a:latin typeface="Calibri" panose="020F0502020204030204" pitchFamily="34" charset="0"/>
                <a:ea typeface="Calibri" panose="020F0502020204030204" pitchFamily="34" charset="0"/>
                <a:cs typeface="Calibri" panose="020F0502020204030204" pitchFamily="34" charset="0"/>
              </a:rPr>
              <a:t>A dedicated Library Fund, budgeted at $36,000 for 2026.</a:t>
            </a:r>
          </a:p>
          <a:p>
            <a:r>
              <a:rPr sz="1800" b="0" dirty="0">
                <a:solidFill>
                  <a:srgbClr val="1F2A44"/>
                </a:solidFill>
                <a:latin typeface="Calibri" panose="020F0502020204030204" pitchFamily="34" charset="0"/>
                <a:ea typeface="Calibri" panose="020F0502020204030204" pitchFamily="34" charset="0"/>
                <a:cs typeface="Calibri" panose="020F0502020204030204" pitchFamily="34" charset="0"/>
              </a:rPr>
              <a:t>That was 7% of the library’s 2025 revenue. Concord provided 36%.</a:t>
            </a:r>
          </a:p>
        </p:txBody>
      </p:sp>
      <p:sp>
        <p:nvSpPr>
          <p:cNvPr id="275" name="TextBox 274">
            <a:extLst>
              <a:ext uri="{FF2B5EF4-FFF2-40B4-BE49-F238E27FC236}">
                <a16:creationId xmlns:a16="http://schemas.microsoft.com/office/drawing/2014/main" id="{23379585-0CF4-13F7-8CE2-89DD5E54E791}"/>
              </a:ext>
            </a:extLst>
          </p:cNvPr>
          <p:cNvSpPr txBox="1"/>
          <p:nvPr/>
        </p:nvSpPr>
        <p:spPr>
          <a:xfrm>
            <a:off x="640080" y="6510528"/>
            <a:ext cx="10972800" cy="276999"/>
          </a:xfrm>
          <a:prstGeom prst="rect">
            <a:avLst/>
          </a:prstGeom>
          <a:noFill/>
        </p:spPr>
        <p:txBody>
          <a:bodyPr wrap="square">
            <a:spAutoFit/>
          </a:bodyPr>
          <a:lstStyle/>
          <a:p>
            <a:r>
              <a:rPr sz="1200" dirty="0">
                <a:solidFill>
                  <a:srgbClr val="5A6172"/>
                </a:solidFill>
                <a:latin typeface="Cambria"/>
              </a:rPr>
              <a:t>Sources: RKCL audited financial statements 2023, Notes 1 and 6; DCL 2025 Impact Report p. 34; Bethel Township 2026 Adopted Budget; RKCL Trustees, June 2026.</a:t>
            </a:r>
          </a:p>
        </p:txBody>
      </p:sp>
    </p:spTree>
    <p:extLst>
      <p:ext uri="{BB962C8B-B14F-4D97-AF65-F5344CB8AC3E}">
        <p14:creationId xmlns:p14="http://schemas.microsoft.com/office/powerpoint/2010/main" val="279153644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3738</Words>
  <Application>Microsoft Office PowerPoint</Application>
  <PresentationFormat>Widescreen</PresentationFormat>
  <Paragraphs>555</Paragraphs>
  <Slides>30</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Eileen Ming</dc:creator>
  <cp:lastModifiedBy>Garrick Weaver</cp:lastModifiedBy>
  <cp:revision>4</cp:revision>
  <dcterms:modified xsi:type="dcterms:W3CDTF">2026-09-07T01:23:18Z</dcterms:modified>
</cp:coreProperties>
</file>